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6" r:id="rId1"/>
    <p:sldMasterId id="2147483737" r:id="rId2"/>
    <p:sldMasterId id="2147483738" r:id="rId3"/>
    <p:sldMasterId id="2147483739" r:id="rId4"/>
    <p:sldMasterId id="2147483740" r:id="rId5"/>
  </p:sldMasterIdLst>
  <p:notesMasterIdLst>
    <p:notesMasterId r:id="rId5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Georgia" panose="02040502050405020303" pitchFamily="18" charset="0"/>
      <p:regular r:id="rId57"/>
      <p:bold r:id="rId58"/>
      <p:italic r:id="rId59"/>
      <p:boldItalic r:id="rId60"/>
    </p:embeddedFont>
    <p:embeddedFont>
      <p:font typeface="Proxima Nova" panose="020B0604020202020204" charset="0"/>
      <p:regular r:id="rId61"/>
      <p:bold r:id="rId62"/>
      <p:italic r:id="rId63"/>
      <p:boldItalic r:id="rId64"/>
    </p:embeddedFont>
    <p:embeddedFont>
      <p:font typeface="Proxima Nova Extrabold" panose="020B0604020202020204" charset="0"/>
      <p:bold r:id="rId65"/>
    </p:embeddedFont>
    <p:embeddedFont>
      <p:font typeface="Proxima Nova Semibold" panose="020B0604020202020204" charset="0"/>
      <p:regular r:id="rId66"/>
      <p:bold r:id="rId67"/>
      <p:boldItalic r:id="rId68"/>
    </p:embeddedFont>
    <p:embeddedFont>
      <p:font typeface="Roboto"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906" autoAdjust="0"/>
  </p:normalViewPr>
  <p:slideViewPr>
    <p:cSldViewPr snapToGrid="0">
      <p:cViewPr>
        <p:scale>
          <a:sx n="103" d="100"/>
          <a:sy n="103" d="100"/>
        </p:scale>
        <p:origin x="1854" y="3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06a49fb094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03" name="Google Shape;503;g106a49fb094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06a49fb094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0" name="Google Shape;670;g106a49fb094_0_9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6a49fb094_0_1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6a49fb094_0_1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083029f061_1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083029f061_1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06a49fb094_0_1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06a49fb094_0_1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0409f6b7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0409f6b7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409f6b7e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409f6b7e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06a49fb094_0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06a49fb094_0_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06a49fb094_0_19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06a49fb094_0_1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8899a215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08899a215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08899a215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08899a215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06a49fb09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g106a49fb09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0409f6b7e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0" name="Google Shape;760;g10409f6b7e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0409f6b7e4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0409f6b7e4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083029f061_1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083029f061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08899a2159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108899a2159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083029f06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083029f06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08443b04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08443b04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08899a2159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08899a2159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8443b04b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08443b04b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8899a2159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08899a2159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06a49fb094_0_2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3" name="Google Shape;1003;g106a49fb094_0_20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06a49fb09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g106a49fb09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083029f061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010" name="Google Shape;1010;g1083029f061_1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0409f6b7e4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0409f6b7e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083029f061_1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083029f061_1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1088b2677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1088b2677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080d8c36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1080d8c36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0409f6b7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5" name="Google Shape;1065;g10409f6b7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06a49fb094_0_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072" name="Google Shape;1072;g106a49fb094_0_2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06a49fb094_0_2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1" name="Google Shape;1081;g106a49fb094_0_20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06a49fb094_0_2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8" name="Google Shape;1088;g106a49fb094_0_2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083029f061_1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083029f061_1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06a49fb094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g106a49fb094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06a49fb094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153" name="Google Shape;1153;g106a49fb094_0_2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06a49fb094_0_2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165" name="Google Shape;1165;g106a49fb094_0_2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10409f6b7e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1171" name="Google Shape;1171;g10409f6b7e4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083029f061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177" name="Google Shape;1177;g1083029f061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083029f06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183" name="Google Shape;1183;g1083029f06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1083029f061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190" name="Google Shape;1190;g1083029f061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083029f061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196" name="Google Shape;1196;g1083029f061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06a49fb094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g106a49fb094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06a49fb09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7" name="Google Shape;587;g106a49fb094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06a49fb094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06a49fb094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73636"/>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06a49fb094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06a49fb094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6a49fb094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06a49fb094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56"/>
        <p:cNvGrpSpPr/>
        <p:nvPr/>
      </p:nvGrpSpPr>
      <p:grpSpPr>
        <a:xfrm>
          <a:off x="0" y="0"/>
          <a:ext cx="0" cy="0"/>
          <a:chOff x="0" y="0"/>
          <a:chExt cx="0" cy="0"/>
        </a:xfrm>
      </p:grpSpPr>
      <p:sp>
        <p:nvSpPr>
          <p:cNvPr id="57" name="Google Shape;57;p14"/>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58"/>
        <p:cNvGrpSpPr/>
        <p:nvPr/>
      </p:nvGrpSpPr>
      <p:grpSpPr>
        <a:xfrm>
          <a:off x="0" y="0"/>
          <a:ext cx="0" cy="0"/>
          <a:chOff x="0" y="0"/>
          <a:chExt cx="0" cy="0"/>
        </a:xfrm>
      </p:grpSpPr>
      <p:sp>
        <p:nvSpPr>
          <p:cNvPr id="59" name="Google Shape;59;p1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60" name="Google Shape;60;p1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1" name="Google Shape;61;p15"/>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62" name="Google Shape;62;p1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63" name="Google Shape;63;p1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64"/>
        <p:cNvGrpSpPr/>
        <p:nvPr/>
      </p:nvGrpSpPr>
      <p:grpSpPr>
        <a:xfrm>
          <a:off x="0" y="0"/>
          <a:ext cx="0" cy="0"/>
          <a:chOff x="0" y="0"/>
          <a:chExt cx="0" cy="0"/>
        </a:xfrm>
      </p:grpSpPr>
      <p:sp>
        <p:nvSpPr>
          <p:cNvPr id="65" name="Google Shape;65;p16"/>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p16"/>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68"/>
        <p:cNvGrpSpPr/>
        <p:nvPr/>
      </p:nvGrpSpPr>
      <p:grpSpPr>
        <a:xfrm>
          <a:off x="0" y="0"/>
          <a:ext cx="0" cy="0"/>
          <a:chOff x="0" y="0"/>
          <a:chExt cx="0" cy="0"/>
        </a:xfrm>
      </p:grpSpPr>
      <p:pic>
        <p:nvPicPr>
          <p:cNvPr id="69" name="Google Shape;69;p17"/>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70" name="Google Shape;70;p17"/>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71" name="Google Shape;71;p17"/>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74" name="Google Shape;74;p18"/>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75" name="Google Shape;75;p1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76" name="Google Shape;76;p18"/>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77" name="Google Shape;77;p18"/>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78" name="Google Shape;78;p1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81" name="Google Shape;81;p19"/>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82" name="Google Shape;82;p19"/>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83" name="Google Shape;83;p19"/>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4" name="Google Shape;84;p19"/>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85" name="Google Shape;85;p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86"/>
        <p:cNvGrpSpPr/>
        <p:nvPr/>
      </p:nvGrpSpPr>
      <p:grpSpPr>
        <a:xfrm>
          <a:off x="0" y="0"/>
          <a:ext cx="0" cy="0"/>
          <a:chOff x="0" y="0"/>
          <a:chExt cx="0" cy="0"/>
        </a:xfrm>
      </p:grpSpPr>
      <p:pic>
        <p:nvPicPr>
          <p:cNvPr id="87" name="Google Shape;87;p20"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88" name="Google Shape;88;p20"/>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89" name="Google Shape;89;p20"/>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90" name="Google Shape;90;p2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93" name="Google Shape;93;p21"/>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94" name="Google Shape;94;p2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95" name="Google Shape;95;p21"/>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96" name="Google Shape;96;p21"/>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97" name="Google Shape;97;p2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98"/>
        <p:cNvGrpSpPr/>
        <p:nvPr/>
      </p:nvGrpSpPr>
      <p:grpSpPr>
        <a:xfrm>
          <a:off x="0" y="0"/>
          <a:ext cx="0" cy="0"/>
          <a:chOff x="0" y="0"/>
          <a:chExt cx="0" cy="0"/>
        </a:xfrm>
      </p:grpSpPr>
      <p:sp>
        <p:nvSpPr>
          <p:cNvPr id="99" name="Google Shape;99;p2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00" name="Google Shape;100;p2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1" name="Google Shape;101;p2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2" name="Google Shape;102;p2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2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04"/>
        <p:cNvGrpSpPr/>
        <p:nvPr/>
      </p:nvGrpSpPr>
      <p:grpSpPr>
        <a:xfrm>
          <a:off x="0" y="0"/>
          <a:ext cx="0" cy="0"/>
          <a:chOff x="0" y="0"/>
          <a:chExt cx="0" cy="0"/>
        </a:xfrm>
      </p:grpSpPr>
      <p:sp>
        <p:nvSpPr>
          <p:cNvPr id="105" name="Google Shape;105;p2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06" name="Google Shape;106;p2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7" name="Google Shape;107;p2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8" name="Google Shape;108;p2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09" name="Google Shape;109;p2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10" name="Google Shape;110;p2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3" name="Google Shape;113;p24"/>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rtl="0">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6" name="Google Shape;116;p25"/>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17" name="Google Shape;117;p25"/>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dk1"/>
                </a:solidFill>
                <a:latin typeface="Arial"/>
                <a:ea typeface="Arial"/>
                <a:cs typeface="Arial"/>
                <a:sym typeface="Arial"/>
              </a:defRPr>
            </a:lvl1pPr>
            <a:lvl2pPr marL="0" marR="0" lvl="1" indent="0" algn="r" rtl="0">
              <a:spcBef>
                <a:spcPts val="0"/>
              </a:spcBef>
              <a:buNone/>
              <a:defRPr sz="600">
                <a:solidFill>
                  <a:schemeClr val="dk1"/>
                </a:solidFill>
                <a:latin typeface="Arial"/>
                <a:ea typeface="Arial"/>
                <a:cs typeface="Arial"/>
                <a:sym typeface="Arial"/>
              </a:defRPr>
            </a:lvl2pPr>
            <a:lvl3pPr marL="0" marR="0" lvl="2" indent="0" algn="r" rtl="0">
              <a:spcBef>
                <a:spcPts val="0"/>
              </a:spcBef>
              <a:buNone/>
              <a:defRPr sz="600">
                <a:solidFill>
                  <a:schemeClr val="dk1"/>
                </a:solidFill>
                <a:latin typeface="Arial"/>
                <a:ea typeface="Arial"/>
                <a:cs typeface="Arial"/>
                <a:sym typeface="Arial"/>
              </a:defRPr>
            </a:lvl3pPr>
            <a:lvl4pPr marL="0" marR="0" lvl="3" indent="0" algn="r" rtl="0">
              <a:spcBef>
                <a:spcPts val="0"/>
              </a:spcBef>
              <a:buNone/>
              <a:defRPr sz="600">
                <a:solidFill>
                  <a:schemeClr val="dk1"/>
                </a:solidFill>
                <a:latin typeface="Arial"/>
                <a:ea typeface="Arial"/>
                <a:cs typeface="Arial"/>
                <a:sym typeface="Arial"/>
              </a:defRPr>
            </a:lvl4pPr>
            <a:lvl5pPr marL="0" marR="0" lvl="4" indent="0" algn="r" rtl="0">
              <a:spcBef>
                <a:spcPts val="0"/>
              </a:spcBef>
              <a:buNone/>
              <a:defRPr sz="600">
                <a:solidFill>
                  <a:schemeClr val="dk1"/>
                </a:solidFill>
                <a:latin typeface="Arial"/>
                <a:ea typeface="Arial"/>
                <a:cs typeface="Arial"/>
                <a:sym typeface="Arial"/>
              </a:defRPr>
            </a:lvl5pPr>
            <a:lvl6pPr marL="0" marR="0" lvl="5" indent="0" algn="r" rtl="0">
              <a:spcBef>
                <a:spcPts val="0"/>
              </a:spcBef>
              <a:buNone/>
              <a:defRPr sz="600">
                <a:solidFill>
                  <a:schemeClr val="dk1"/>
                </a:solidFill>
                <a:latin typeface="Arial"/>
                <a:ea typeface="Arial"/>
                <a:cs typeface="Arial"/>
                <a:sym typeface="Arial"/>
              </a:defRPr>
            </a:lvl6pPr>
            <a:lvl7pPr marL="0" marR="0" lvl="6" indent="0" algn="r" rtl="0">
              <a:spcBef>
                <a:spcPts val="0"/>
              </a:spcBef>
              <a:buNone/>
              <a:defRPr sz="600">
                <a:solidFill>
                  <a:schemeClr val="dk1"/>
                </a:solidFill>
                <a:latin typeface="Arial"/>
                <a:ea typeface="Arial"/>
                <a:cs typeface="Arial"/>
                <a:sym typeface="Arial"/>
              </a:defRPr>
            </a:lvl7pPr>
            <a:lvl8pPr marL="0" marR="0" lvl="7" indent="0" algn="r" rtl="0">
              <a:spcBef>
                <a:spcPts val="0"/>
              </a:spcBef>
              <a:buNone/>
              <a:defRPr sz="600">
                <a:solidFill>
                  <a:schemeClr val="dk1"/>
                </a:solidFill>
                <a:latin typeface="Arial"/>
                <a:ea typeface="Arial"/>
                <a:cs typeface="Arial"/>
                <a:sym typeface="Arial"/>
              </a:defRPr>
            </a:lvl8pPr>
            <a:lvl9pPr marL="0" marR="0" lvl="8" indent="0" algn="r" rtl="0">
              <a:spcBef>
                <a:spcPts val="0"/>
              </a:spcBef>
              <a:buNone/>
              <a:defRPr sz="6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118"/>
        <p:cNvGrpSpPr/>
        <p:nvPr/>
      </p:nvGrpSpPr>
      <p:grpSpPr>
        <a:xfrm>
          <a:off x="0" y="0"/>
          <a:ext cx="0" cy="0"/>
          <a:chOff x="0" y="0"/>
          <a:chExt cx="0" cy="0"/>
        </a:xfrm>
      </p:grpSpPr>
      <p:sp>
        <p:nvSpPr>
          <p:cNvPr id="119" name="Google Shape;119;p26"/>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rtl="0">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rtl="0">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20" name="Google Shape;120;p26"/>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1" name="Google Shape;121;p26"/>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a:solidFill>
                  <a:schemeClr val="lt1"/>
                </a:solidFill>
                <a:latin typeface="Arial"/>
                <a:ea typeface="Arial"/>
                <a:cs typeface="Arial"/>
                <a:sym typeface="Arial"/>
              </a:defRPr>
            </a:lvl1pPr>
            <a:lvl2pPr marL="0" marR="0" lvl="1" indent="0" algn="r" rtl="0">
              <a:spcBef>
                <a:spcPts val="0"/>
              </a:spcBef>
              <a:buNone/>
              <a:defRPr sz="600">
                <a:solidFill>
                  <a:schemeClr val="lt1"/>
                </a:solidFill>
                <a:latin typeface="Arial"/>
                <a:ea typeface="Arial"/>
                <a:cs typeface="Arial"/>
                <a:sym typeface="Arial"/>
              </a:defRPr>
            </a:lvl2pPr>
            <a:lvl3pPr marL="0" marR="0" lvl="2" indent="0" algn="r" rtl="0">
              <a:spcBef>
                <a:spcPts val="0"/>
              </a:spcBef>
              <a:buNone/>
              <a:defRPr sz="600">
                <a:solidFill>
                  <a:schemeClr val="lt1"/>
                </a:solidFill>
                <a:latin typeface="Arial"/>
                <a:ea typeface="Arial"/>
                <a:cs typeface="Arial"/>
                <a:sym typeface="Arial"/>
              </a:defRPr>
            </a:lvl3pPr>
            <a:lvl4pPr marL="0" marR="0" lvl="3" indent="0" algn="r" rtl="0">
              <a:spcBef>
                <a:spcPts val="0"/>
              </a:spcBef>
              <a:buNone/>
              <a:defRPr sz="600">
                <a:solidFill>
                  <a:schemeClr val="lt1"/>
                </a:solidFill>
                <a:latin typeface="Arial"/>
                <a:ea typeface="Arial"/>
                <a:cs typeface="Arial"/>
                <a:sym typeface="Arial"/>
              </a:defRPr>
            </a:lvl4pPr>
            <a:lvl5pPr marL="0" marR="0" lvl="4" indent="0" algn="r" rtl="0">
              <a:spcBef>
                <a:spcPts val="0"/>
              </a:spcBef>
              <a:buNone/>
              <a:defRPr sz="600">
                <a:solidFill>
                  <a:schemeClr val="lt1"/>
                </a:solidFill>
                <a:latin typeface="Arial"/>
                <a:ea typeface="Arial"/>
                <a:cs typeface="Arial"/>
                <a:sym typeface="Arial"/>
              </a:defRPr>
            </a:lvl5pPr>
            <a:lvl6pPr marL="0" marR="0" lvl="5" indent="0" algn="r" rtl="0">
              <a:spcBef>
                <a:spcPts val="0"/>
              </a:spcBef>
              <a:buNone/>
              <a:defRPr sz="600">
                <a:solidFill>
                  <a:schemeClr val="lt1"/>
                </a:solidFill>
                <a:latin typeface="Arial"/>
                <a:ea typeface="Arial"/>
                <a:cs typeface="Arial"/>
                <a:sym typeface="Arial"/>
              </a:defRPr>
            </a:lvl6pPr>
            <a:lvl7pPr marL="0" marR="0" lvl="6" indent="0" algn="r" rtl="0">
              <a:spcBef>
                <a:spcPts val="0"/>
              </a:spcBef>
              <a:buNone/>
              <a:defRPr sz="600">
                <a:solidFill>
                  <a:schemeClr val="lt1"/>
                </a:solidFill>
                <a:latin typeface="Arial"/>
                <a:ea typeface="Arial"/>
                <a:cs typeface="Arial"/>
                <a:sym typeface="Arial"/>
              </a:defRPr>
            </a:lvl7pPr>
            <a:lvl8pPr marL="0" marR="0" lvl="7" indent="0" algn="r" rtl="0">
              <a:spcBef>
                <a:spcPts val="0"/>
              </a:spcBef>
              <a:buNone/>
              <a:defRPr sz="600">
                <a:solidFill>
                  <a:schemeClr val="lt1"/>
                </a:solidFill>
                <a:latin typeface="Arial"/>
                <a:ea typeface="Arial"/>
                <a:cs typeface="Arial"/>
                <a:sym typeface="Arial"/>
              </a:defRPr>
            </a:lvl8pPr>
            <a:lvl9pPr marL="0" marR="0" lvl="8" indent="0" algn="r" rtl="0">
              <a:spcBef>
                <a:spcPts val="0"/>
              </a:spcBef>
              <a:buNone/>
              <a:defRPr sz="6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4" name="Google Shape;124;p27"/>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1800"/>
              <a:buNone/>
              <a:defRPr sz="1800" b="0">
                <a:solidFill>
                  <a:schemeClr val="dk1"/>
                </a:solidFill>
              </a:defRPr>
            </a:lvl1pPr>
            <a:lvl2pPr lvl="1" algn="l" rtl="0">
              <a:lnSpc>
                <a:spcPct val="85000"/>
              </a:lnSpc>
              <a:spcBef>
                <a:spcPts val="0"/>
              </a:spcBef>
              <a:spcAft>
                <a:spcPts val="0"/>
              </a:spcAft>
              <a:buClr>
                <a:schemeClr val="dk1"/>
              </a:buClr>
              <a:buSzPts val="1800"/>
              <a:buNone/>
              <a:defRPr sz="1800"/>
            </a:lvl2pPr>
            <a:lvl3pPr lvl="2" algn="l" rtl="0">
              <a:lnSpc>
                <a:spcPct val="85000"/>
              </a:lnSpc>
              <a:spcBef>
                <a:spcPts val="0"/>
              </a:spcBef>
              <a:spcAft>
                <a:spcPts val="0"/>
              </a:spcAft>
              <a:buClr>
                <a:schemeClr val="dk1"/>
              </a:buClr>
              <a:buSzPts val="1800"/>
              <a:buNone/>
              <a:defRPr sz="1800"/>
            </a:lvl3pPr>
            <a:lvl4pPr lvl="3" algn="l" rtl="0">
              <a:lnSpc>
                <a:spcPct val="85000"/>
              </a:lnSpc>
              <a:spcBef>
                <a:spcPts val="0"/>
              </a:spcBef>
              <a:spcAft>
                <a:spcPts val="0"/>
              </a:spcAft>
              <a:buClr>
                <a:schemeClr val="dk1"/>
              </a:buClr>
              <a:buSzPts val="1800"/>
              <a:buNone/>
              <a:defRPr sz="1800"/>
            </a:lvl4pPr>
            <a:lvl5pPr lvl="4" algn="l" rtl="0">
              <a:lnSpc>
                <a:spcPct val="85000"/>
              </a:lnSpc>
              <a:spcBef>
                <a:spcPts val="0"/>
              </a:spcBef>
              <a:spcAft>
                <a:spcPts val="0"/>
              </a:spcAft>
              <a:buClr>
                <a:schemeClr val="dk1"/>
              </a:buClr>
              <a:buSzPts val="1800"/>
              <a:buNone/>
              <a:defRPr sz="1800"/>
            </a:lvl5pPr>
            <a:lvl6pPr lvl="5" algn="l" rtl="0">
              <a:lnSpc>
                <a:spcPct val="85000"/>
              </a:lnSpc>
              <a:spcBef>
                <a:spcPts val="0"/>
              </a:spcBef>
              <a:spcAft>
                <a:spcPts val="0"/>
              </a:spcAft>
              <a:buClr>
                <a:schemeClr val="dk1"/>
              </a:buClr>
              <a:buSzPts val="1800"/>
              <a:buNone/>
              <a:defRPr sz="1800"/>
            </a:lvl6pPr>
            <a:lvl7pPr lvl="6" algn="l" rtl="0">
              <a:lnSpc>
                <a:spcPct val="85000"/>
              </a:lnSpc>
              <a:spcBef>
                <a:spcPts val="0"/>
              </a:spcBef>
              <a:spcAft>
                <a:spcPts val="0"/>
              </a:spcAft>
              <a:buClr>
                <a:schemeClr val="dk1"/>
              </a:buClr>
              <a:buSzPts val="1800"/>
              <a:buNone/>
              <a:defRPr sz="1800"/>
            </a:lvl7pPr>
            <a:lvl8pPr lvl="7" algn="l" rtl="0">
              <a:lnSpc>
                <a:spcPct val="85000"/>
              </a:lnSpc>
              <a:spcBef>
                <a:spcPts val="0"/>
              </a:spcBef>
              <a:spcAft>
                <a:spcPts val="0"/>
              </a:spcAft>
              <a:buClr>
                <a:schemeClr val="dk1"/>
              </a:buClr>
              <a:buSzPts val="1800"/>
              <a:buNone/>
              <a:defRPr sz="1800"/>
            </a:lvl8pPr>
            <a:lvl9pPr lvl="8" algn="l" rtl="0">
              <a:lnSpc>
                <a:spcPct val="85000"/>
              </a:lnSpc>
              <a:spcBef>
                <a:spcPts val="0"/>
              </a:spcBef>
              <a:spcAft>
                <a:spcPts val="0"/>
              </a:spcAft>
              <a:buClr>
                <a:schemeClr val="dk1"/>
              </a:buClr>
              <a:buSzPts val="1800"/>
              <a:buNone/>
              <a:defRPr sz="1800"/>
            </a:lvl9pPr>
          </a:lstStyle>
          <a:p>
            <a:endParaRPr/>
          </a:p>
        </p:txBody>
      </p:sp>
      <p:sp>
        <p:nvSpPr>
          <p:cNvPr id="125" name="Google Shape;125;p27"/>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0"/>
              </a:spcBef>
              <a:spcAft>
                <a:spcPts val="0"/>
              </a:spcAft>
              <a:buClr>
                <a:schemeClr val="accent1"/>
              </a:buClr>
              <a:buSzPts val="1400"/>
              <a:buChar char="•"/>
              <a:defRPr/>
            </a:lvl1pPr>
            <a:lvl2pPr marL="914400" lvl="1" indent="-317500" algn="l" rtl="0">
              <a:lnSpc>
                <a:spcPct val="100000"/>
              </a:lnSpc>
              <a:spcBef>
                <a:spcPts val="900"/>
              </a:spcBef>
              <a:spcAft>
                <a:spcPts val="0"/>
              </a:spcAft>
              <a:buClr>
                <a:schemeClr val="dk1"/>
              </a:buClr>
              <a:buSzPts val="1400"/>
              <a:buChar char="•"/>
              <a:defRPr/>
            </a:lvl2pPr>
            <a:lvl3pPr marL="1371600" lvl="2" indent="-317500" algn="l" rtl="0">
              <a:lnSpc>
                <a:spcPct val="100000"/>
              </a:lnSpc>
              <a:spcBef>
                <a:spcPts val="500"/>
              </a:spcBef>
              <a:spcAft>
                <a:spcPts val="0"/>
              </a:spcAft>
              <a:buClr>
                <a:schemeClr val="dk1"/>
              </a:buClr>
              <a:buSzPts val="1400"/>
              <a:buChar char="•"/>
              <a:defRPr/>
            </a:lvl3pPr>
            <a:lvl4pPr marL="1828800" lvl="3" indent="-317500" algn="l" rtl="0">
              <a:lnSpc>
                <a:spcPct val="100000"/>
              </a:lnSpc>
              <a:spcBef>
                <a:spcPts val="500"/>
              </a:spcBef>
              <a:spcAft>
                <a:spcPts val="0"/>
              </a:spcAft>
              <a:buClr>
                <a:schemeClr val="dk1"/>
              </a:buClr>
              <a:buSzPts val="1400"/>
              <a:buChar char="•"/>
              <a:defRPr/>
            </a:lvl4pPr>
            <a:lvl5pPr marL="2286000" lvl="4" indent="-304800" algn="l" rtl="0">
              <a:lnSpc>
                <a:spcPct val="100000"/>
              </a:lnSpc>
              <a:spcBef>
                <a:spcPts val="500"/>
              </a:spcBef>
              <a:spcAft>
                <a:spcPts val="0"/>
              </a:spcAft>
              <a:buClr>
                <a:schemeClr val="dk1"/>
              </a:buClr>
              <a:buSzPts val="1200"/>
              <a:buChar char="•"/>
              <a:defRPr/>
            </a:lvl5pPr>
            <a:lvl6pPr marL="2743200" lvl="5" indent="-317500" algn="l" rtl="0">
              <a:lnSpc>
                <a:spcPct val="100000"/>
              </a:lnSpc>
              <a:spcBef>
                <a:spcPts val="500"/>
              </a:spcBef>
              <a:spcAft>
                <a:spcPts val="0"/>
              </a:spcAft>
              <a:buClr>
                <a:schemeClr val="dk1"/>
              </a:buClr>
              <a:buSzPts val="1400"/>
              <a:buChar char="•"/>
              <a:defRPr/>
            </a:lvl6pPr>
            <a:lvl7pPr marL="3200400" lvl="6" indent="-317500" algn="l" rtl="0">
              <a:lnSpc>
                <a:spcPct val="100000"/>
              </a:lnSpc>
              <a:spcBef>
                <a:spcPts val="500"/>
              </a:spcBef>
              <a:spcAft>
                <a:spcPts val="0"/>
              </a:spcAft>
              <a:buClr>
                <a:schemeClr val="dk1"/>
              </a:buClr>
              <a:buSzPts val="1400"/>
              <a:buChar char="•"/>
              <a:defRPr/>
            </a:lvl7pPr>
            <a:lvl8pPr marL="3657600" lvl="7" indent="-317500" algn="l" rtl="0">
              <a:lnSpc>
                <a:spcPct val="100000"/>
              </a:lnSpc>
              <a:spcBef>
                <a:spcPts val="500"/>
              </a:spcBef>
              <a:spcAft>
                <a:spcPts val="0"/>
              </a:spcAft>
              <a:buClr>
                <a:schemeClr val="dk1"/>
              </a:buClr>
              <a:buSzPts val="1400"/>
              <a:buChar char="•"/>
              <a:defRPr/>
            </a:lvl8pPr>
            <a:lvl9pPr marL="4114800" lvl="8" indent="-317500" algn="l" rtl="0">
              <a:lnSpc>
                <a:spcPct val="100000"/>
              </a:lnSpc>
              <a:spcBef>
                <a:spcPts val="500"/>
              </a:spcBef>
              <a:spcAft>
                <a:spcPts val="500"/>
              </a:spcAft>
              <a:buClr>
                <a:schemeClr val="dk1"/>
              </a:buClr>
              <a:buSzPts val="1400"/>
              <a:buChar char="•"/>
              <a:defRPr/>
            </a:lvl9pPr>
          </a:lstStyle>
          <a:p>
            <a:endParaRPr/>
          </a:p>
        </p:txBody>
      </p:sp>
      <p:sp>
        <p:nvSpPr>
          <p:cNvPr id="126" name="Google Shape;126;p27"/>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27"/>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p27"/>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129"/>
        <p:cNvGrpSpPr/>
        <p:nvPr/>
      </p:nvGrpSpPr>
      <p:grpSpPr>
        <a:xfrm>
          <a:off x="0" y="0"/>
          <a:ext cx="0" cy="0"/>
          <a:chOff x="0" y="0"/>
          <a:chExt cx="0" cy="0"/>
        </a:xfrm>
      </p:grpSpPr>
      <p:sp>
        <p:nvSpPr>
          <p:cNvPr id="130" name="Google Shape;130;p28"/>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400"/>
              <a:buNone/>
              <a:defRPr/>
            </a:lvl1pPr>
            <a:lvl2pPr marL="914400" lvl="1" indent="-304800" algn="l" rtl="0">
              <a:lnSpc>
                <a:spcPct val="120000"/>
              </a:lnSpc>
              <a:spcBef>
                <a:spcPts val="0"/>
              </a:spcBef>
              <a:spcAft>
                <a:spcPts val="0"/>
              </a:spcAft>
              <a:buClr>
                <a:schemeClr val="dk1"/>
              </a:buClr>
              <a:buSzPts val="1200"/>
              <a:buChar char="•"/>
              <a:defRPr/>
            </a:lvl2pPr>
            <a:lvl3pPr marL="1371600" lvl="2" indent="-298450" algn="l" rtl="0">
              <a:lnSpc>
                <a:spcPct val="120000"/>
              </a:lnSpc>
              <a:spcBef>
                <a:spcPts val="0"/>
              </a:spcBef>
              <a:spcAft>
                <a:spcPts val="0"/>
              </a:spcAft>
              <a:buClr>
                <a:schemeClr val="dk1"/>
              </a:buClr>
              <a:buSzPts val="1100"/>
              <a:buChar char="°"/>
              <a:defRPr/>
            </a:lvl3pPr>
            <a:lvl4pPr marL="1828800" lvl="3" indent="-317500" algn="l" rtl="0">
              <a:lnSpc>
                <a:spcPct val="120000"/>
              </a:lnSpc>
              <a:spcBef>
                <a:spcPts val="0"/>
              </a:spcBef>
              <a:spcAft>
                <a:spcPts val="0"/>
              </a:spcAft>
              <a:buClr>
                <a:schemeClr val="dk1"/>
              </a:buClr>
              <a:buSzPts val="1400"/>
              <a:buChar char="•"/>
              <a:defRPr/>
            </a:lvl4pPr>
            <a:lvl5pPr marL="2286000" lvl="4" indent="-317500" algn="l" rtl="0">
              <a:lnSpc>
                <a:spcPct val="120000"/>
              </a:lnSpc>
              <a:spcBef>
                <a:spcPts val="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131" name="Google Shape;131;p28"/>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132" name="Google Shape;132;p28"/>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rtl="0">
              <a:lnSpc>
                <a:spcPct val="95000"/>
              </a:lnSpc>
              <a:spcBef>
                <a:spcPts val="0"/>
              </a:spcBef>
              <a:spcAft>
                <a:spcPts val="0"/>
              </a:spcAft>
              <a:buClr>
                <a:schemeClr val="dk1"/>
              </a:buClr>
              <a:buSzPts val="2700"/>
              <a:buFont typeface="Arial"/>
              <a:buNone/>
              <a:defRPr sz="27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33" name="Google Shape;133;p28">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134" name="Google Shape;134;p28"/>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35"/>
        <p:cNvGrpSpPr/>
        <p:nvPr/>
      </p:nvGrpSpPr>
      <p:grpSpPr>
        <a:xfrm>
          <a:off x="0" y="0"/>
          <a:ext cx="0" cy="0"/>
          <a:chOff x="0" y="0"/>
          <a:chExt cx="0" cy="0"/>
        </a:xfrm>
      </p:grpSpPr>
      <p:sp>
        <p:nvSpPr>
          <p:cNvPr id="136" name="Google Shape;136;p2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43"/>
        <p:cNvGrpSpPr/>
        <p:nvPr/>
      </p:nvGrpSpPr>
      <p:grpSpPr>
        <a:xfrm>
          <a:off x="0" y="0"/>
          <a:ext cx="0" cy="0"/>
          <a:chOff x="0" y="0"/>
          <a:chExt cx="0" cy="0"/>
        </a:xfrm>
      </p:grpSpPr>
      <p:sp>
        <p:nvSpPr>
          <p:cNvPr id="144" name="Google Shape;144;p31"/>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45" name="Google Shape;145;p31"/>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6" name="Google Shape;146;p31"/>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147" name="Google Shape;147;p3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48"/>
        <p:cNvGrpSpPr/>
        <p:nvPr/>
      </p:nvGrpSpPr>
      <p:grpSpPr>
        <a:xfrm>
          <a:off x="0" y="0"/>
          <a:ext cx="0" cy="0"/>
          <a:chOff x="0" y="0"/>
          <a:chExt cx="0" cy="0"/>
        </a:xfrm>
      </p:grpSpPr>
      <p:sp>
        <p:nvSpPr>
          <p:cNvPr id="149" name="Google Shape;149;p3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50"/>
        <p:cNvGrpSpPr/>
        <p:nvPr/>
      </p:nvGrpSpPr>
      <p:grpSpPr>
        <a:xfrm>
          <a:off x="0" y="0"/>
          <a:ext cx="0" cy="0"/>
          <a:chOff x="0" y="0"/>
          <a:chExt cx="0" cy="0"/>
        </a:xfrm>
      </p:grpSpPr>
      <p:sp>
        <p:nvSpPr>
          <p:cNvPr id="151" name="Google Shape;151;p3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152" name="Google Shape;152;p3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53" name="Google Shape;153;p33"/>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54" name="Google Shape;154;p3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55" name="Google Shape;155;p3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56"/>
        <p:cNvGrpSpPr/>
        <p:nvPr/>
      </p:nvGrpSpPr>
      <p:grpSpPr>
        <a:xfrm>
          <a:off x="0" y="0"/>
          <a:ext cx="0" cy="0"/>
          <a:chOff x="0" y="0"/>
          <a:chExt cx="0" cy="0"/>
        </a:xfrm>
      </p:grpSpPr>
      <p:pic>
        <p:nvPicPr>
          <p:cNvPr id="157" name="Google Shape;157;p34"/>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158" name="Google Shape;158;p34"/>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159" name="Google Shape;159;p34"/>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160"/>
        <p:cNvGrpSpPr/>
        <p:nvPr/>
      </p:nvGrpSpPr>
      <p:grpSpPr>
        <a:xfrm>
          <a:off x="0" y="0"/>
          <a:ext cx="0" cy="0"/>
          <a:chOff x="0" y="0"/>
          <a:chExt cx="0" cy="0"/>
        </a:xfrm>
      </p:grpSpPr>
      <p:pic>
        <p:nvPicPr>
          <p:cNvPr id="161" name="Google Shape;161;p35"/>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162" name="Google Shape;162;p35"/>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63" name="Google Shape;163;p35"/>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64" name="Google Shape;164;p35"/>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rtl="0">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165"/>
        <p:cNvGrpSpPr/>
        <p:nvPr/>
      </p:nvGrpSpPr>
      <p:grpSpPr>
        <a:xfrm>
          <a:off x="0" y="0"/>
          <a:ext cx="0" cy="0"/>
          <a:chOff x="0" y="0"/>
          <a:chExt cx="0" cy="0"/>
        </a:xfrm>
      </p:grpSpPr>
      <p:pic>
        <p:nvPicPr>
          <p:cNvPr id="166" name="Google Shape;166;p36"/>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167" name="Google Shape;167;p36"/>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168"/>
        <p:cNvGrpSpPr/>
        <p:nvPr/>
      </p:nvGrpSpPr>
      <p:grpSpPr>
        <a:xfrm>
          <a:off x="0" y="0"/>
          <a:ext cx="0" cy="0"/>
          <a:chOff x="0" y="0"/>
          <a:chExt cx="0" cy="0"/>
        </a:xfrm>
      </p:grpSpPr>
      <p:pic>
        <p:nvPicPr>
          <p:cNvPr id="169" name="Google Shape;169;p37"/>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170" name="Google Shape;170;p37"/>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1" name="Google Shape;171;p37"/>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72" name="Google Shape;172;p37"/>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73" name="Google Shape;173;p37"/>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4" name="Google Shape;174;p37"/>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75" name="Google Shape;175;p37"/>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76" name="Google Shape;176;p37"/>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7" name="Google Shape;177;p37"/>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178"/>
        <p:cNvGrpSpPr/>
        <p:nvPr/>
      </p:nvGrpSpPr>
      <p:grpSpPr>
        <a:xfrm>
          <a:off x="0" y="0"/>
          <a:ext cx="0" cy="0"/>
          <a:chOff x="0" y="0"/>
          <a:chExt cx="0" cy="0"/>
        </a:xfrm>
      </p:grpSpPr>
      <p:sp>
        <p:nvSpPr>
          <p:cNvPr id="179" name="Google Shape;179;p38"/>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0" name="Google Shape;180;p38"/>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1" name="Google Shape;181;p38"/>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2" name="Google Shape;182;p38"/>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83" name="Google Shape;183;p38"/>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84" name="Google Shape;184;p3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85" name="Google Shape;185;p38"/>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86" name="Google Shape;186;p38"/>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187" name="Google Shape;187;p38"/>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rtl="0">
              <a:lnSpc>
                <a:spcPct val="102702"/>
              </a:lnSpc>
              <a:spcBef>
                <a:spcPts val="0"/>
              </a:spcBef>
              <a:spcAft>
                <a:spcPts val="0"/>
              </a:spcAft>
              <a:buClr>
                <a:schemeClr val="dk1"/>
              </a:buClr>
              <a:buSzPts val="4400"/>
              <a:buFont typeface="Calibri"/>
              <a:buNone/>
              <a:defRPr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0" name="Google Shape;190;p39"/>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rtl="0">
              <a:lnSpc>
                <a:spcPct val="90000"/>
              </a:lnSpc>
              <a:spcBef>
                <a:spcPts val="640"/>
              </a:spcBef>
              <a:spcAft>
                <a:spcPts val="0"/>
              </a:spcAft>
              <a:buClr>
                <a:schemeClr val="dk1"/>
              </a:buClr>
              <a:buSzPts val="2880"/>
              <a:buFont typeface="Calibri"/>
              <a:buChar char="•"/>
              <a:defRPr/>
            </a:lvl1pPr>
            <a:lvl2pPr marL="914400" lvl="1" indent="-406400" algn="l" rtl="0">
              <a:lnSpc>
                <a:spcPct val="90000"/>
              </a:lnSpc>
              <a:spcBef>
                <a:spcPts val="560"/>
              </a:spcBef>
              <a:spcAft>
                <a:spcPts val="0"/>
              </a:spcAft>
              <a:buClr>
                <a:schemeClr val="dk1"/>
              </a:buClr>
              <a:buSzPts val="2800"/>
              <a:buFont typeface="Courier New"/>
              <a:buChar char="o"/>
              <a:defRPr/>
            </a:lvl2pPr>
            <a:lvl3pPr marL="1371600" lvl="2" indent="-381000" algn="l" rtl="0">
              <a:lnSpc>
                <a:spcPct val="90000"/>
              </a:lnSpc>
              <a:spcBef>
                <a:spcPts val="480"/>
              </a:spcBef>
              <a:spcAft>
                <a:spcPts val="0"/>
              </a:spcAft>
              <a:buClr>
                <a:schemeClr val="dk1"/>
              </a:buClr>
              <a:buSzPts val="2400"/>
              <a:buFont typeface="Arial"/>
              <a:buChar char="•"/>
              <a:defRPr/>
            </a:lvl3pPr>
            <a:lvl4pPr marL="1828800" lvl="3" indent="-342900" algn="l" rtl="0">
              <a:lnSpc>
                <a:spcPct val="90000"/>
              </a:lnSpc>
              <a:spcBef>
                <a:spcPts val="360"/>
              </a:spcBef>
              <a:spcAft>
                <a:spcPts val="0"/>
              </a:spcAft>
              <a:buClr>
                <a:schemeClr val="dk1"/>
              </a:buClr>
              <a:buSzPts val="1800"/>
              <a:buChar char="●"/>
              <a:defRPr/>
            </a:lvl4pPr>
            <a:lvl5pPr marL="2286000" lvl="4" indent="-342900" algn="l" rtl="0">
              <a:lnSpc>
                <a:spcPct val="90000"/>
              </a:lnSpc>
              <a:spcBef>
                <a:spcPts val="360"/>
              </a:spcBef>
              <a:spcAft>
                <a:spcPts val="0"/>
              </a:spcAft>
              <a:buClr>
                <a:schemeClr val="dk1"/>
              </a:buClr>
              <a:buSzPts val="1800"/>
              <a:buChar char="○"/>
              <a:defRPr/>
            </a:lvl5pPr>
            <a:lvl6pPr marL="2743200" lvl="5" indent="-342900" algn="l" rtl="0">
              <a:lnSpc>
                <a:spcPct val="90000"/>
              </a:lnSpc>
              <a:spcBef>
                <a:spcPts val="360"/>
              </a:spcBef>
              <a:spcAft>
                <a:spcPts val="0"/>
              </a:spcAft>
              <a:buClr>
                <a:schemeClr val="dk1"/>
              </a:buClr>
              <a:buSzPts val="1800"/>
              <a:buChar char="■"/>
              <a:defRPr/>
            </a:lvl6pPr>
            <a:lvl7pPr marL="3200400" lvl="6" indent="-342900" algn="l" rtl="0">
              <a:lnSpc>
                <a:spcPct val="90000"/>
              </a:lnSpc>
              <a:spcBef>
                <a:spcPts val="360"/>
              </a:spcBef>
              <a:spcAft>
                <a:spcPts val="0"/>
              </a:spcAft>
              <a:buClr>
                <a:schemeClr val="dk1"/>
              </a:buClr>
              <a:buSzPts val="1800"/>
              <a:buChar char="●"/>
              <a:defRPr/>
            </a:lvl7pPr>
            <a:lvl8pPr marL="3657600" lvl="7" indent="-342900" algn="l" rtl="0">
              <a:lnSpc>
                <a:spcPct val="90000"/>
              </a:lnSpc>
              <a:spcBef>
                <a:spcPts val="360"/>
              </a:spcBef>
              <a:spcAft>
                <a:spcPts val="0"/>
              </a:spcAft>
              <a:buClr>
                <a:schemeClr val="dk1"/>
              </a:buClr>
              <a:buSzPts val="1800"/>
              <a:buChar char="○"/>
              <a:defRPr/>
            </a:lvl8pPr>
            <a:lvl9pPr marL="4114800" lvl="8" indent="-342900" algn="l" rtl="0">
              <a:lnSpc>
                <a:spcPct val="90000"/>
              </a:lnSpc>
              <a:spcBef>
                <a:spcPts val="360"/>
              </a:spcBef>
              <a:spcAft>
                <a:spcPts val="0"/>
              </a:spcAft>
              <a:buClr>
                <a:schemeClr val="dk1"/>
              </a:buClr>
              <a:buSzPts val="1800"/>
              <a:buChar char="■"/>
              <a:defRPr/>
            </a:lvl9pPr>
          </a:lstStyle>
          <a:p>
            <a:endParaRPr/>
          </a:p>
        </p:txBody>
      </p:sp>
      <p:sp>
        <p:nvSpPr>
          <p:cNvPr id="191" name="Google Shape;191;p39"/>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1pPr>
            <a:lvl2pPr marL="0" lvl="1"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2pPr>
            <a:lvl3pPr marL="0" lvl="2"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3pPr>
            <a:lvl4pPr marL="0" lvl="3"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4pPr>
            <a:lvl5pPr marL="0" lvl="4"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5pPr>
            <a:lvl6pPr marL="0" lvl="5"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6pPr>
            <a:lvl7pPr marL="0" lvl="6"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7pPr>
            <a:lvl8pPr marL="0" lvl="7"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8pPr>
            <a:lvl9pPr marL="0" lvl="8"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192"/>
        <p:cNvGrpSpPr/>
        <p:nvPr/>
      </p:nvGrpSpPr>
      <p:grpSpPr>
        <a:xfrm>
          <a:off x="0" y="0"/>
          <a:ext cx="0" cy="0"/>
          <a:chOff x="0" y="0"/>
          <a:chExt cx="0" cy="0"/>
        </a:xfrm>
      </p:grpSpPr>
      <p:pic>
        <p:nvPicPr>
          <p:cNvPr id="193" name="Google Shape;193;p40"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194" name="Google Shape;194;p40"/>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rtl="0">
              <a:lnSpc>
                <a:spcPct val="102702"/>
              </a:lnSpc>
              <a:spcBef>
                <a:spcPts val="0"/>
              </a:spcBef>
              <a:spcAft>
                <a:spcPts val="0"/>
              </a:spcAft>
              <a:buSzPts val="3700"/>
              <a:buNone/>
              <a:defRPr sz="4050" b="1">
                <a:solidFill>
                  <a:srgbClr val="53535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5" name="Google Shape;195;p40"/>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500"/>
              <a:buFont typeface="Proxima Nova"/>
              <a:buNone/>
              <a:defRPr sz="1500">
                <a:solidFill>
                  <a:srgbClr val="535353"/>
                </a:solidFill>
              </a:defRPr>
            </a:lvl1pPr>
            <a:lvl2pPr marL="914400" lvl="1" indent="-228600" algn="l" rtl="0">
              <a:lnSpc>
                <a:spcPct val="90000"/>
              </a:lnSpc>
              <a:spcBef>
                <a:spcPts val="300"/>
              </a:spcBef>
              <a:spcAft>
                <a:spcPts val="0"/>
              </a:spcAft>
              <a:buSzPts val="1500"/>
              <a:buFont typeface="Proxima Nova"/>
              <a:buNone/>
              <a:defRPr sz="1500">
                <a:solidFill>
                  <a:srgbClr val="535353"/>
                </a:solidFill>
              </a:defRPr>
            </a:lvl2pPr>
            <a:lvl3pPr marL="1371600" lvl="2" indent="-228600" algn="l" rtl="0">
              <a:lnSpc>
                <a:spcPct val="90000"/>
              </a:lnSpc>
              <a:spcBef>
                <a:spcPts val="300"/>
              </a:spcBef>
              <a:spcAft>
                <a:spcPts val="0"/>
              </a:spcAft>
              <a:buSzPts val="1500"/>
              <a:buFont typeface="Proxima Nova"/>
              <a:buNone/>
              <a:defRPr sz="1500">
                <a:solidFill>
                  <a:srgbClr val="535353"/>
                </a:solidFill>
              </a:defRPr>
            </a:lvl3pPr>
            <a:lvl4pPr marL="1828800" lvl="3" indent="-228600" algn="l" rtl="0">
              <a:lnSpc>
                <a:spcPct val="90000"/>
              </a:lnSpc>
              <a:spcBef>
                <a:spcPts val="300"/>
              </a:spcBef>
              <a:spcAft>
                <a:spcPts val="0"/>
              </a:spcAft>
              <a:buSzPts val="1500"/>
              <a:buFont typeface="Proxima Nova"/>
              <a:buNone/>
              <a:defRPr sz="1500">
                <a:solidFill>
                  <a:srgbClr val="535353"/>
                </a:solidFill>
              </a:defRPr>
            </a:lvl4pPr>
            <a:lvl5pPr marL="2286000" lvl="4" indent="-228600" algn="l" rtl="0">
              <a:lnSpc>
                <a:spcPct val="90000"/>
              </a:lnSpc>
              <a:spcBef>
                <a:spcPts val="300"/>
              </a:spcBef>
              <a:spcAft>
                <a:spcPts val="0"/>
              </a:spcAft>
              <a:buSzPts val="1500"/>
              <a:buFont typeface="Proxima Nova"/>
              <a:buNone/>
              <a:defRPr sz="1500">
                <a:solidFill>
                  <a:srgbClr val="535353"/>
                </a:solidFil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96" name="Google Shape;196;p40"/>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197"/>
        <p:cNvGrpSpPr/>
        <p:nvPr/>
      </p:nvGrpSpPr>
      <p:grpSpPr>
        <a:xfrm>
          <a:off x="0" y="0"/>
          <a:ext cx="0" cy="0"/>
          <a:chOff x="0" y="0"/>
          <a:chExt cx="0" cy="0"/>
        </a:xfrm>
      </p:grpSpPr>
      <p:pic>
        <p:nvPicPr>
          <p:cNvPr id="198" name="Google Shape;198;p41"/>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199" name="Google Shape;199;p41"/>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0" name="Google Shape;200;p41"/>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1" name="Google Shape;201;p41"/>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2" name="Google Shape;202;p41"/>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3" name="Google Shape;203;p41"/>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4" name="Google Shape;204;p41"/>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05" name="Google Shape;205;p41"/>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rtl="0">
              <a:lnSpc>
                <a:spcPct val="100000"/>
              </a:lnSpc>
              <a:spcBef>
                <a:spcPts val="900"/>
              </a:spcBef>
              <a:spcAft>
                <a:spcPts val="0"/>
              </a:spcAft>
              <a:buClr>
                <a:schemeClr val="dk1"/>
              </a:buClr>
              <a:buSzPts val="1440"/>
              <a:buFont typeface="Arial"/>
              <a:buChar char="•"/>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06" name="Google Shape;206;p41"/>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207" name="Google Shape;207;p41"/>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208" name="Google Shape;208;p41"/>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09"/>
        <p:cNvGrpSpPr/>
        <p:nvPr/>
      </p:nvGrpSpPr>
      <p:grpSpPr>
        <a:xfrm>
          <a:off x="0" y="0"/>
          <a:ext cx="0" cy="0"/>
          <a:chOff x="0" y="0"/>
          <a:chExt cx="0" cy="0"/>
        </a:xfrm>
      </p:grpSpPr>
      <p:sp>
        <p:nvSpPr>
          <p:cNvPr id="210" name="Google Shape;210;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11" name="Google Shape;211;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12" name="Google Shape;212;p42"/>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13" name="Google Shape;213;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14" name="Google Shape;214;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15"/>
        <p:cNvGrpSpPr/>
        <p:nvPr/>
      </p:nvGrpSpPr>
      <p:grpSpPr>
        <a:xfrm>
          <a:off x="0" y="0"/>
          <a:ext cx="0" cy="0"/>
          <a:chOff x="0" y="0"/>
          <a:chExt cx="0" cy="0"/>
        </a:xfrm>
      </p:grpSpPr>
      <p:sp>
        <p:nvSpPr>
          <p:cNvPr id="216" name="Google Shape;216;p43"/>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7" name="Google Shape;217;p43"/>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8" name="Google Shape;218;p43"/>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219"/>
        <p:cNvGrpSpPr/>
        <p:nvPr/>
      </p:nvGrpSpPr>
      <p:grpSpPr>
        <a:xfrm>
          <a:off x="0" y="0"/>
          <a:ext cx="0" cy="0"/>
          <a:chOff x="0" y="0"/>
          <a:chExt cx="0" cy="0"/>
        </a:xfrm>
      </p:grpSpPr>
      <p:sp>
        <p:nvSpPr>
          <p:cNvPr id="220" name="Google Shape;220;p4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21" name="Google Shape;221;p44"/>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22" name="Google Shape;222;p4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23" name="Google Shape;223;p44"/>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4" name="Google Shape;224;p4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25" name="Google Shape;225;p4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226"/>
        <p:cNvGrpSpPr/>
        <p:nvPr/>
      </p:nvGrpSpPr>
      <p:grpSpPr>
        <a:xfrm>
          <a:off x="0" y="0"/>
          <a:ext cx="0" cy="0"/>
          <a:chOff x="0" y="0"/>
          <a:chExt cx="0" cy="0"/>
        </a:xfrm>
      </p:grpSpPr>
      <p:sp>
        <p:nvSpPr>
          <p:cNvPr id="227" name="Google Shape;227;p4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28" name="Google Shape;228;p45"/>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229" name="Google Shape;229;p45"/>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230" name="Google Shape;230;p45"/>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1" name="Google Shape;231;p45"/>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232" name="Google Shape;232;p4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233"/>
        <p:cNvGrpSpPr/>
        <p:nvPr/>
      </p:nvGrpSpPr>
      <p:grpSpPr>
        <a:xfrm>
          <a:off x="0" y="0"/>
          <a:ext cx="0" cy="0"/>
          <a:chOff x="0" y="0"/>
          <a:chExt cx="0" cy="0"/>
        </a:xfrm>
      </p:grpSpPr>
      <p:pic>
        <p:nvPicPr>
          <p:cNvPr id="234" name="Google Shape;234;p46"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35" name="Google Shape;235;p46"/>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36" name="Google Shape;236;p46"/>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37" name="Google Shape;237;p4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38"/>
        <p:cNvGrpSpPr/>
        <p:nvPr/>
      </p:nvGrpSpPr>
      <p:grpSpPr>
        <a:xfrm>
          <a:off x="0" y="0"/>
          <a:ext cx="0" cy="0"/>
          <a:chOff x="0" y="0"/>
          <a:chExt cx="0" cy="0"/>
        </a:xfrm>
      </p:grpSpPr>
      <p:pic>
        <p:nvPicPr>
          <p:cNvPr id="239" name="Google Shape;239;p47"/>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40" name="Google Shape;240;p4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41" name="Google Shape;241;p4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42" name="Google Shape;242;p47"/>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43" name="Google Shape;243;p47"/>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44" name="Google Shape;244;p4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45"/>
        <p:cNvGrpSpPr/>
        <p:nvPr/>
      </p:nvGrpSpPr>
      <p:grpSpPr>
        <a:xfrm>
          <a:off x="0" y="0"/>
          <a:ext cx="0" cy="0"/>
          <a:chOff x="0" y="0"/>
          <a:chExt cx="0" cy="0"/>
        </a:xfrm>
      </p:grpSpPr>
      <p:sp>
        <p:nvSpPr>
          <p:cNvPr id="246" name="Google Shape;246;p48"/>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47" name="Google Shape;247;p4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8" name="Google Shape;248;p4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9" name="Google Shape;249;p48"/>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0" name="Google Shape;250;p48"/>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51"/>
        <p:cNvGrpSpPr/>
        <p:nvPr/>
      </p:nvGrpSpPr>
      <p:grpSpPr>
        <a:xfrm>
          <a:off x="0" y="0"/>
          <a:ext cx="0" cy="0"/>
          <a:chOff x="0" y="0"/>
          <a:chExt cx="0" cy="0"/>
        </a:xfrm>
      </p:grpSpPr>
      <p:sp>
        <p:nvSpPr>
          <p:cNvPr id="252" name="Google Shape;252;p4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53" name="Google Shape;253;p49"/>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4" name="Google Shape;254;p49"/>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5" name="Google Shape;255;p49"/>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56" name="Google Shape;256;p49"/>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57" name="Google Shape;257;p4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58"/>
        <p:cNvGrpSpPr/>
        <p:nvPr/>
      </p:nvGrpSpPr>
      <p:grpSpPr>
        <a:xfrm>
          <a:off x="0" y="0"/>
          <a:ext cx="0" cy="0"/>
          <a:chOff x="0" y="0"/>
          <a:chExt cx="0" cy="0"/>
        </a:xfrm>
      </p:grpSpPr>
      <p:sp>
        <p:nvSpPr>
          <p:cNvPr id="259" name="Google Shape;259;p50"/>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260" name="Google Shape;260;p50"/>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261" name="Google Shape;261;p50"/>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8"/>
        <p:cNvGrpSpPr/>
        <p:nvPr/>
      </p:nvGrpSpPr>
      <p:grpSpPr>
        <a:xfrm>
          <a:off x="0" y="0"/>
          <a:ext cx="0" cy="0"/>
          <a:chOff x="0" y="0"/>
          <a:chExt cx="0" cy="0"/>
        </a:xfrm>
      </p:grpSpPr>
      <p:sp>
        <p:nvSpPr>
          <p:cNvPr id="269" name="Google Shape;269;p52"/>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270" name="Google Shape;270;p52"/>
          <p:cNvPicPr preferRelativeResize="0"/>
          <p:nvPr/>
        </p:nvPicPr>
        <p:blipFill rotWithShape="1">
          <a:blip r:embed="rId2">
            <a:alphaModFix/>
          </a:blip>
          <a:srcRect r="9181"/>
          <a:stretch/>
        </p:blipFill>
        <p:spPr>
          <a:xfrm>
            <a:off x="2925467" y="0"/>
            <a:ext cx="6218532"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71"/>
        <p:cNvGrpSpPr/>
        <p:nvPr/>
      </p:nvGrpSpPr>
      <p:grpSpPr>
        <a:xfrm>
          <a:off x="0" y="0"/>
          <a:ext cx="0" cy="0"/>
          <a:chOff x="0" y="0"/>
          <a:chExt cx="0" cy="0"/>
        </a:xfrm>
      </p:grpSpPr>
      <p:sp>
        <p:nvSpPr>
          <p:cNvPr id="272" name="Google Shape;272;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73"/>
        <p:cNvGrpSpPr/>
        <p:nvPr/>
      </p:nvGrpSpPr>
      <p:grpSpPr>
        <a:xfrm>
          <a:off x="0" y="0"/>
          <a:ext cx="0" cy="0"/>
          <a:chOff x="0" y="0"/>
          <a:chExt cx="0" cy="0"/>
        </a:xfrm>
      </p:grpSpPr>
      <p:sp>
        <p:nvSpPr>
          <p:cNvPr id="274" name="Google Shape;274;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75" name="Google Shape;275;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276" name="Google Shape;276;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77" name="Google Shape;277;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78" name="Google Shape;278;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79"/>
        <p:cNvGrpSpPr/>
        <p:nvPr/>
      </p:nvGrpSpPr>
      <p:grpSpPr>
        <a:xfrm>
          <a:off x="0" y="0"/>
          <a:ext cx="0" cy="0"/>
          <a:chOff x="0" y="0"/>
          <a:chExt cx="0" cy="0"/>
        </a:xfrm>
      </p:grpSpPr>
      <p:pic>
        <p:nvPicPr>
          <p:cNvPr id="280" name="Google Shape;280;p55"/>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281" name="Google Shape;281;p55"/>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282" name="Google Shape;282;p5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83"/>
        <p:cNvGrpSpPr/>
        <p:nvPr/>
      </p:nvGrpSpPr>
      <p:grpSpPr>
        <a:xfrm>
          <a:off x="0" y="0"/>
          <a:ext cx="0" cy="0"/>
          <a:chOff x="0" y="0"/>
          <a:chExt cx="0" cy="0"/>
        </a:xfrm>
      </p:grpSpPr>
      <p:sp>
        <p:nvSpPr>
          <p:cNvPr id="284" name="Google Shape;284;p56"/>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5" name="Google Shape;285;p56"/>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6" name="Google Shape;286;p56"/>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7" name="Google Shape;287;p56"/>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8" name="Google Shape;288;p56"/>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89"/>
        <p:cNvGrpSpPr/>
        <p:nvPr/>
      </p:nvGrpSpPr>
      <p:grpSpPr>
        <a:xfrm>
          <a:off x="0" y="0"/>
          <a:ext cx="0" cy="0"/>
          <a:chOff x="0" y="0"/>
          <a:chExt cx="0" cy="0"/>
        </a:xfrm>
      </p:grpSpPr>
      <p:sp>
        <p:nvSpPr>
          <p:cNvPr id="290" name="Google Shape;290;p57"/>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1" name="Google Shape;291;p57"/>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2" name="Google Shape;292;p57"/>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rtl="0">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rtl="0">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rtl="0">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rtl="0">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3" name="Google Shape;293;p57"/>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4" name="Google Shape;294;p57"/>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95"/>
        <p:cNvGrpSpPr/>
        <p:nvPr/>
      </p:nvGrpSpPr>
      <p:grpSpPr>
        <a:xfrm>
          <a:off x="0" y="0"/>
          <a:ext cx="0" cy="0"/>
          <a:chOff x="0" y="0"/>
          <a:chExt cx="0" cy="0"/>
        </a:xfrm>
      </p:grpSpPr>
      <p:sp>
        <p:nvSpPr>
          <p:cNvPr id="296" name="Google Shape;296;p58"/>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7" name="Google Shape;297;p5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8" name="Google Shape;298;p5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9" name="Google Shape;299;p58"/>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00" name="Google Shape;300;p58"/>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301"/>
        <p:cNvGrpSpPr/>
        <p:nvPr/>
      </p:nvGrpSpPr>
      <p:grpSpPr>
        <a:xfrm>
          <a:off x="0" y="0"/>
          <a:ext cx="0" cy="0"/>
          <a:chOff x="0" y="0"/>
          <a:chExt cx="0" cy="0"/>
        </a:xfrm>
      </p:grpSpPr>
      <p:sp>
        <p:nvSpPr>
          <p:cNvPr id="302" name="Google Shape;302;p59"/>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rtl="0">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rtl="0">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03" name="Google Shape;303;p59"/>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304"/>
        <p:cNvGrpSpPr/>
        <p:nvPr/>
      </p:nvGrpSpPr>
      <p:grpSpPr>
        <a:xfrm>
          <a:off x="0" y="0"/>
          <a:ext cx="0" cy="0"/>
          <a:chOff x="0" y="0"/>
          <a:chExt cx="0" cy="0"/>
        </a:xfrm>
      </p:grpSpPr>
      <p:sp>
        <p:nvSpPr>
          <p:cNvPr id="305" name="Google Shape;305;p60"/>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6" name="Google Shape;306;p60"/>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07" name="Google Shape;307;p60"/>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308"/>
        <p:cNvGrpSpPr/>
        <p:nvPr/>
      </p:nvGrpSpPr>
      <p:grpSpPr>
        <a:xfrm>
          <a:off x="0" y="0"/>
          <a:ext cx="0" cy="0"/>
          <a:chOff x="0" y="0"/>
          <a:chExt cx="0" cy="0"/>
        </a:xfrm>
      </p:grpSpPr>
      <p:sp>
        <p:nvSpPr>
          <p:cNvPr id="309" name="Google Shape;309;p61"/>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10" name="Google Shape;310;p6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11" name="Google Shape;311;p61"/>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2" name="Google Shape;312;p61"/>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3" name="Google Shape;313;p6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314"/>
        <p:cNvGrpSpPr/>
        <p:nvPr/>
      </p:nvGrpSpPr>
      <p:grpSpPr>
        <a:xfrm>
          <a:off x="0" y="0"/>
          <a:ext cx="0" cy="0"/>
          <a:chOff x="0" y="0"/>
          <a:chExt cx="0" cy="0"/>
        </a:xfrm>
      </p:grpSpPr>
      <p:sp>
        <p:nvSpPr>
          <p:cNvPr id="315" name="Google Shape;315;p62"/>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316" name="Google Shape;316;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18" name="Google Shape;318;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19"/>
        <p:cNvGrpSpPr/>
        <p:nvPr/>
      </p:nvGrpSpPr>
      <p:grpSpPr>
        <a:xfrm>
          <a:off x="0" y="0"/>
          <a:ext cx="0" cy="0"/>
          <a:chOff x="0" y="0"/>
          <a:chExt cx="0" cy="0"/>
        </a:xfrm>
      </p:grpSpPr>
      <p:sp>
        <p:nvSpPr>
          <p:cNvPr id="320" name="Google Shape;320;p63"/>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21" name="Google Shape;321;p63"/>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22" name="Google Shape;322;p63"/>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23"/>
        <p:cNvGrpSpPr/>
        <p:nvPr/>
      </p:nvGrpSpPr>
      <p:grpSpPr>
        <a:xfrm>
          <a:off x="0" y="0"/>
          <a:ext cx="0" cy="0"/>
          <a:chOff x="0" y="0"/>
          <a:chExt cx="0" cy="0"/>
        </a:xfrm>
      </p:grpSpPr>
      <p:sp>
        <p:nvSpPr>
          <p:cNvPr id="324" name="Google Shape;324;p64"/>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25" name="Google Shape;325;p64"/>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6" name="Google Shape;326;p6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27"/>
        <p:cNvGrpSpPr/>
        <p:nvPr/>
      </p:nvGrpSpPr>
      <p:grpSpPr>
        <a:xfrm>
          <a:off x="0" y="0"/>
          <a:ext cx="0" cy="0"/>
          <a:chOff x="0" y="0"/>
          <a:chExt cx="0" cy="0"/>
        </a:xfrm>
      </p:grpSpPr>
      <p:sp>
        <p:nvSpPr>
          <p:cNvPr id="328" name="Google Shape;328;p6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29" name="Google Shape;329;p6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30" name="Google Shape;330;p6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31" name="Google Shape;331;p6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32" name="Google Shape;332;p6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33" name="Google Shape;333;p6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34"/>
        <p:cNvGrpSpPr/>
        <p:nvPr/>
      </p:nvGrpSpPr>
      <p:grpSpPr>
        <a:xfrm>
          <a:off x="0" y="0"/>
          <a:ext cx="0" cy="0"/>
          <a:chOff x="0" y="0"/>
          <a:chExt cx="0" cy="0"/>
        </a:xfrm>
      </p:grpSpPr>
      <p:sp>
        <p:nvSpPr>
          <p:cNvPr id="335" name="Google Shape;335;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36" name="Google Shape;336;p6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337" name="Google Shape;337;p6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38" name="Google Shape;338;p6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39" name="Google Shape;339;p6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40" name="Google Shape;340;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41"/>
        <p:cNvGrpSpPr/>
        <p:nvPr/>
      </p:nvGrpSpPr>
      <p:grpSpPr>
        <a:xfrm>
          <a:off x="0" y="0"/>
          <a:ext cx="0" cy="0"/>
          <a:chOff x="0" y="0"/>
          <a:chExt cx="0" cy="0"/>
        </a:xfrm>
      </p:grpSpPr>
      <p:pic>
        <p:nvPicPr>
          <p:cNvPr id="342" name="Google Shape;342;p6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43" name="Google Shape;343;p6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44" name="Google Shape;344;p6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45" name="Google Shape;345;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46"/>
        <p:cNvGrpSpPr/>
        <p:nvPr/>
      </p:nvGrpSpPr>
      <p:grpSpPr>
        <a:xfrm>
          <a:off x="0" y="0"/>
          <a:ext cx="0" cy="0"/>
          <a:chOff x="0" y="0"/>
          <a:chExt cx="0" cy="0"/>
        </a:xfrm>
      </p:grpSpPr>
      <p:pic>
        <p:nvPicPr>
          <p:cNvPr id="347" name="Google Shape;347;p6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48" name="Google Shape;348;p6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49" name="Google Shape;349;p6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50" name="Google Shape;350;p6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51" name="Google Shape;351;p6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52" name="Google Shape;352;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53"/>
        <p:cNvGrpSpPr/>
        <p:nvPr/>
      </p:nvGrpSpPr>
      <p:grpSpPr>
        <a:xfrm>
          <a:off x="0" y="0"/>
          <a:ext cx="0" cy="0"/>
          <a:chOff x="0" y="0"/>
          <a:chExt cx="0" cy="0"/>
        </a:xfrm>
      </p:grpSpPr>
      <p:sp>
        <p:nvSpPr>
          <p:cNvPr id="354" name="Google Shape;354;p6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55" name="Google Shape;355;p69"/>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56" name="Google Shape;356;p69"/>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57" name="Google Shape;357;p69"/>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58" name="Google Shape;358;p69"/>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59" name="Google Shape;359;p6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366"/>
        <p:cNvGrpSpPr/>
        <p:nvPr/>
      </p:nvGrpSpPr>
      <p:grpSpPr>
        <a:xfrm>
          <a:off x="0" y="0"/>
          <a:ext cx="0" cy="0"/>
          <a:chOff x="0" y="0"/>
          <a:chExt cx="0" cy="0"/>
        </a:xfrm>
      </p:grpSpPr>
      <p:sp>
        <p:nvSpPr>
          <p:cNvPr id="367" name="Google Shape;367;p71"/>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368" name="Google Shape;368;p71"/>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69" name="Google Shape;369;p71"/>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70" name="Google Shape;370;p7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371"/>
        <p:cNvGrpSpPr/>
        <p:nvPr/>
      </p:nvGrpSpPr>
      <p:grpSpPr>
        <a:xfrm>
          <a:off x="0" y="0"/>
          <a:ext cx="0" cy="0"/>
          <a:chOff x="0" y="0"/>
          <a:chExt cx="0" cy="0"/>
        </a:xfrm>
      </p:grpSpPr>
      <p:sp>
        <p:nvSpPr>
          <p:cNvPr id="372" name="Google Shape;372;p7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373"/>
        <p:cNvGrpSpPr/>
        <p:nvPr/>
      </p:nvGrpSpPr>
      <p:grpSpPr>
        <a:xfrm>
          <a:off x="0" y="0"/>
          <a:ext cx="0" cy="0"/>
          <a:chOff x="0" y="0"/>
          <a:chExt cx="0" cy="0"/>
        </a:xfrm>
      </p:grpSpPr>
      <p:sp>
        <p:nvSpPr>
          <p:cNvPr id="374" name="Google Shape;374;p7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75" name="Google Shape;375;p7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376" name="Google Shape;376;p73"/>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77" name="Google Shape;377;p7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78" name="Google Shape;378;p7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79"/>
        <p:cNvGrpSpPr/>
        <p:nvPr/>
      </p:nvGrpSpPr>
      <p:grpSpPr>
        <a:xfrm>
          <a:off x="0" y="0"/>
          <a:ext cx="0" cy="0"/>
          <a:chOff x="0" y="0"/>
          <a:chExt cx="0" cy="0"/>
        </a:xfrm>
      </p:grpSpPr>
      <p:pic>
        <p:nvPicPr>
          <p:cNvPr id="380" name="Google Shape;380;p74"/>
          <p:cNvPicPr preferRelativeResize="0"/>
          <p:nvPr/>
        </p:nvPicPr>
        <p:blipFill rotWithShape="1">
          <a:blip r:embed="rId2">
            <a:alphaModFix/>
          </a:blip>
          <a:srcRect l="760" t="1398" r="6440" b="3435"/>
          <a:stretch/>
        </p:blipFill>
        <p:spPr>
          <a:xfrm>
            <a:off x="323527" y="-1"/>
            <a:ext cx="8820474" cy="5143501"/>
          </a:xfrm>
          <a:prstGeom prst="rect">
            <a:avLst/>
          </a:prstGeom>
          <a:noFill/>
          <a:ln>
            <a:noFill/>
          </a:ln>
        </p:spPr>
      </p:pic>
      <p:sp>
        <p:nvSpPr>
          <p:cNvPr id="381" name="Google Shape;381;p74"/>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382" name="Google Shape;382;p74"/>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383"/>
        <p:cNvGrpSpPr/>
        <p:nvPr/>
      </p:nvGrpSpPr>
      <p:grpSpPr>
        <a:xfrm>
          <a:off x="0" y="0"/>
          <a:ext cx="0" cy="0"/>
          <a:chOff x="0" y="0"/>
          <a:chExt cx="0" cy="0"/>
        </a:xfrm>
      </p:grpSpPr>
      <p:pic>
        <p:nvPicPr>
          <p:cNvPr id="384" name="Google Shape;384;p75"/>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385" name="Google Shape;385;p75"/>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86" name="Google Shape;386;p75"/>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87" name="Google Shape;387;p75"/>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rtl="0">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388"/>
        <p:cNvGrpSpPr/>
        <p:nvPr/>
      </p:nvGrpSpPr>
      <p:grpSpPr>
        <a:xfrm>
          <a:off x="0" y="0"/>
          <a:ext cx="0" cy="0"/>
          <a:chOff x="0" y="0"/>
          <a:chExt cx="0" cy="0"/>
        </a:xfrm>
      </p:grpSpPr>
      <p:pic>
        <p:nvPicPr>
          <p:cNvPr id="389" name="Google Shape;389;p76"/>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390" name="Google Shape;390;p76"/>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391"/>
        <p:cNvGrpSpPr/>
        <p:nvPr/>
      </p:nvGrpSpPr>
      <p:grpSpPr>
        <a:xfrm>
          <a:off x="0" y="0"/>
          <a:ext cx="0" cy="0"/>
          <a:chOff x="0" y="0"/>
          <a:chExt cx="0" cy="0"/>
        </a:xfrm>
      </p:grpSpPr>
      <p:pic>
        <p:nvPicPr>
          <p:cNvPr id="392" name="Google Shape;392;p77"/>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393" name="Google Shape;393;p77"/>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94" name="Google Shape;394;p77"/>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95" name="Google Shape;395;p77"/>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96" name="Google Shape;396;p77"/>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97" name="Google Shape;397;p77"/>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398" name="Google Shape;398;p77"/>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399" name="Google Shape;399;p77"/>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0" name="Google Shape;400;p77"/>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401"/>
        <p:cNvGrpSpPr/>
        <p:nvPr/>
      </p:nvGrpSpPr>
      <p:grpSpPr>
        <a:xfrm>
          <a:off x="0" y="0"/>
          <a:ext cx="0" cy="0"/>
          <a:chOff x="0" y="0"/>
          <a:chExt cx="0" cy="0"/>
        </a:xfrm>
      </p:grpSpPr>
      <p:sp>
        <p:nvSpPr>
          <p:cNvPr id="402" name="Google Shape;402;p78"/>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3" name="Google Shape;403;p78"/>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4" name="Google Shape;404;p78"/>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5" name="Google Shape;405;p78"/>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6" name="Google Shape;406;p78"/>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07" name="Google Shape;407;p7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08" name="Google Shape;408;p78"/>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409" name="Google Shape;409;p78"/>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410" name="Google Shape;410;p78"/>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411"/>
        <p:cNvGrpSpPr/>
        <p:nvPr/>
      </p:nvGrpSpPr>
      <p:grpSpPr>
        <a:xfrm>
          <a:off x="0" y="0"/>
          <a:ext cx="0" cy="0"/>
          <a:chOff x="0" y="0"/>
          <a:chExt cx="0" cy="0"/>
        </a:xfrm>
      </p:grpSpPr>
      <p:sp>
        <p:nvSpPr>
          <p:cNvPr id="412" name="Google Shape;412;p7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rtl="0">
              <a:lnSpc>
                <a:spcPct val="102702"/>
              </a:lnSpc>
              <a:spcBef>
                <a:spcPts val="0"/>
              </a:spcBef>
              <a:spcAft>
                <a:spcPts val="0"/>
              </a:spcAft>
              <a:buClr>
                <a:schemeClr val="dk1"/>
              </a:buClr>
              <a:buSzPts val="4400"/>
              <a:buFont typeface="Calibri"/>
              <a:buNone/>
              <a:defRPr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13" name="Google Shape;413;p79"/>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rtl="0">
              <a:lnSpc>
                <a:spcPct val="90000"/>
              </a:lnSpc>
              <a:spcBef>
                <a:spcPts val="640"/>
              </a:spcBef>
              <a:spcAft>
                <a:spcPts val="0"/>
              </a:spcAft>
              <a:buClr>
                <a:schemeClr val="dk1"/>
              </a:buClr>
              <a:buSzPts val="2880"/>
              <a:buFont typeface="Calibri"/>
              <a:buChar char="•"/>
              <a:defRPr/>
            </a:lvl1pPr>
            <a:lvl2pPr marL="914400" lvl="1" indent="-406400" algn="l" rtl="0">
              <a:lnSpc>
                <a:spcPct val="90000"/>
              </a:lnSpc>
              <a:spcBef>
                <a:spcPts val="560"/>
              </a:spcBef>
              <a:spcAft>
                <a:spcPts val="0"/>
              </a:spcAft>
              <a:buClr>
                <a:schemeClr val="dk1"/>
              </a:buClr>
              <a:buSzPts val="2800"/>
              <a:buFont typeface="Courier New"/>
              <a:buChar char="o"/>
              <a:defRPr/>
            </a:lvl2pPr>
            <a:lvl3pPr marL="1371600" lvl="2" indent="-381000" algn="l" rtl="0">
              <a:lnSpc>
                <a:spcPct val="90000"/>
              </a:lnSpc>
              <a:spcBef>
                <a:spcPts val="480"/>
              </a:spcBef>
              <a:spcAft>
                <a:spcPts val="0"/>
              </a:spcAft>
              <a:buClr>
                <a:schemeClr val="dk1"/>
              </a:buClr>
              <a:buSzPts val="2400"/>
              <a:buFont typeface="Arial"/>
              <a:buChar char="•"/>
              <a:defRPr/>
            </a:lvl3pPr>
            <a:lvl4pPr marL="1828800" lvl="3" indent="-342900" algn="l" rtl="0">
              <a:lnSpc>
                <a:spcPct val="90000"/>
              </a:lnSpc>
              <a:spcBef>
                <a:spcPts val="360"/>
              </a:spcBef>
              <a:spcAft>
                <a:spcPts val="0"/>
              </a:spcAft>
              <a:buClr>
                <a:schemeClr val="dk1"/>
              </a:buClr>
              <a:buSzPts val="1800"/>
              <a:buChar char="●"/>
              <a:defRPr/>
            </a:lvl4pPr>
            <a:lvl5pPr marL="2286000" lvl="4" indent="-342900" algn="l" rtl="0">
              <a:lnSpc>
                <a:spcPct val="90000"/>
              </a:lnSpc>
              <a:spcBef>
                <a:spcPts val="360"/>
              </a:spcBef>
              <a:spcAft>
                <a:spcPts val="0"/>
              </a:spcAft>
              <a:buClr>
                <a:schemeClr val="dk1"/>
              </a:buClr>
              <a:buSzPts val="1800"/>
              <a:buChar char="○"/>
              <a:defRPr/>
            </a:lvl5pPr>
            <a:lvl6pPr marL="2743200" lvl="5" indent="-342900" algn="l" rtl="0">
              <a:lnSpc>
                <a:spcPct val="90000"/>
              </a:lnSpc>
              <a:spcBef>
                <a:spcPts val="360"/>
              </a:spcBef>
              <a:spcAft>
                <a:spcPts val="0"/>
              </a:spcAft>
              <a:buClr>
                <a:schemeClr val="dk1"/>
              </a:buClr>
              <a:buSzPts val="1800"/>
              <a:buChar char="■"/>
              <a:defRPr/>
            </a:lvl6pPr>
            <a:lvl7pPr marL="3200400" lvl="6" indent="-342900" algn="l" rtl="0">
              <a:lnSpc>
                <a:spcPct val="90000"/>
              </a:lnSpc>
              <a:spcBef>
                <a:spcPts val="360"/>
              </a:spcBef>
              <a:spcAft>
                <a:spcPts val="0"/>
              </a:spcAft>
              <a:buClr>
                <a:schemeClr val="dk1"/>
              </a:buClr>
              <a:buSzPts val="1800"/>
              <a:buChar char="●"/>
              <a:defRPr/>
            </a:lvl7pPr>
            <a:lvl8pPr marL="3657600" lvl="7" indent="-342900" algn="l" rtl="0">
              <a:lnSpc>
                <a:spcPct val="90000"/>
              </a:lnSpc>
              <a:spcBef>
                <a:spcPts val="360"/>
              </a:spcBef>
              <a:spcAft>
                <a:spcPts val="0"/>
              </a:spcAft>
              <a:buClr>
                <a:schemeClr val="dk1"/>
              </a:buClr>
              <a:buSzPts val="1800"/>
              <a:buChar char="○"/>
              <a:defRPr/>
            </a:lvl8pPr>
            <a:lvl9pPr marL="4114800" lvl="8" indent="-342900" algn="l" rtl="0">
              <a:lnSpc>
                <a:spcPct val="90000"/>
              </a:lnSpc>
              <a:spcBef>
                <a:spcPts val="360"/>
              </a:spcBef>
              <a:spcAft>
                <a:spcPts val="0"/>
              </a:spcAft>
              <a:buClr>
                <a:schemeClr val="dk1"/>
              </a:buClr>
              <a:buSzPts val="1800"/>
              <a:buChar char="■"/>
              <a:defRPr/>
            </a:lvl9pPr>
          </a:lstStyle>
          <a:p>
            <a:endParaRPr/>
          </a:p>
        </p:txBody>
      </p:sp>
      <p:sp>
        <p:nvSpPr>
          <p:cNvPr id="414" name="Google Shape;414;p79"/>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415"/>
        <p:cNvGrpSpPr/>
        <p:nvPr/>
      </p:nvGrpSpPr>
      <p:grpSpPr>
        <a:xfrm>
          <a:off x="0" y="0"/>
          <a:ext cx="0" cy="0"/>
          <a:chOff x="0" y="0"/>
          <a:chExt cx="0" cy="0"/>
        </a:xfrm>
      </p:grpSpPr>
      <p:pic>
        <p:nvPicPr>
          <p:cNvPr id="416" name="Google Shape;416;p80"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417" name="Google Shape;417;p80"/>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rtl="0">
              <a:lnSpc>
                <a:spcPct val="102702"/>
              </a:lnSpc>
              <a:spcBef>
                <a:spcPts val="0"/>
              </a:spcBef>
              <a:spcAft>
                <a:spcPts val="0"/>
              </a:spcAft>
              <a:buSzPts val="3700"/>
              <a:buNone/>
              <a:defRPr sz="4050" b="1">
                <a:solidFill>
                  <a:srgbClr val="53535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18" name="Google Shape;418;p80"/>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500"/>
              <a:buFont typeface="Proxima Nova"/>
              <a:buNone/>
              <a:defRPr sz="1500">
                <a:solidFill>
                  <a:srgbClr val="535353"/>
                </a:solidFill>
              </a:defRPr>
            </a:lvl1pPr>
            <a:lvl2pPr marL="914400" lvl="1" indent="-228600" algn="l" rtl="0">
              <a:lnSpc>
                <a:spcPct val="90000"/>
              </a:lnSpc>
              <a:spcBef>
                <a:spcPts val="300"/>
              </a:spcBef>
              <a:spcAft>
                <a:spcPts val="0"/>
              </a:spcAft>
              <a:buSzPts val="1500"/>
              <a:buFont typeface="Proxima Nova"/>
              <a:buNone/>
              <a:defRPr sz="1500">
                <a:solidFill>
                  <a:srgbClr val="535353"/>
                </a:solidFill>
              </a:defRPr>
            </a:lvl2pPr>
            <a:lvl3pPr marL="1371600" lvl="2" indent="-228600" algn="l" rtl="0">
              <a:lnSpc>
                <a:spcPct val="90000"/>
              </a:lnSpc>
              <a:spcBef>
                <a:spcPts val="300"/>
              </a:spcBef>
              <a:spcAft>
                <a:spcPts val="0"/>
              </a:spcAft>
              <a:buSzPts val="1500"/>
              <a:buFont typeface="Proxima Nova"/>
              <a:buNone/>
              <a:defRPr sz="1500">
                <a:solidFill>
                  <a:srgbClr val="535353"/>
                </a:solidFill>
              </a:defRPr>
            </a:lvl3pPr>
            <a:lvl4pPr marL="1828800" lvl="3" indent="-228600" algn="l" rtl="0">
              <a:lnSpc>
                <a:spcPct val="90000"/>
              </a:lnSpc>
              <a:spcBef>
                <a:spcPts val="300"/>
              </a:spcBef>
              <a:spcAft>
                <a:spcPts val="0"/>
              </a:spcAft>
              <a:buSzPts val="1500"/>
              <a:buFont typeface="Proxima Nova"/>
              <a:buNone/>
              <a:defRPr sz="1500">
                <a:solidFill>
                  <a:srgbClr val="535353"/>
                </a:solidFill>
              </a:defRPr>
            </a:lvl4pPr>
            <a:lvl5pPr marL="2286000" lvl="4" indent="-228600" algn="l" rtl="0">
              <a:lnSpc>
                <a:spcPct val="90000"/>
              </a:lnSpc>
              <a:spcBef>
                <a:spcPts val="300"/>
              </a:spcBef>
              <a:spcAft>
                <a:spcPts val="0"/>
              </a:spcAft>
              <a:buSzPts val="1500"/>
              <a:buFont typeface="Proxima Nova"/>
              <a:buNone/>
              <a:defRPr sz="1500">
                <a:solidFill>
                  <a:srgbClr val="535353"/>
                </a:solidFil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19" name="Google Shape;419;p80"/>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420"/>
        <p:cNvGrpSpPr/>
        <p:nvPr/>
      </p:nvGrpSpPr>
      <p:grpSpPr>
        <a:xfrm>
          <a:off x="0" y="0"/>
          <a:ext cx="0" cy="0"/>
          <a:chOff x="0" y="0"/>
          <a:chExt cx="0" cy="0"/>
        </a:xfrm>
      </p:grpSpPr>
      <p:pic>
        <p:nvPicPr>
          <p:cNvPr id="421" name="Google Shape;421;p81"/>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422" name="Google Shape;422;p81"/>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23" name="Google Shape;423;p81"/>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24" name="Google Shape;424;p81"/>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25" name="Google Shape;425;p81"/>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26" name="Google Shape;426;p81"/>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7" name="Google Shape;427;p81"/>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28" name="Google Shape;428;p81"/>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rtl="0">
              <a:lnSpc>
                <a:spcPct val="100000"/>
              </a:lnSpc>
              <a:spcBef>
                <a:spcPts val="900"/>
              </a:spcBef>
              <a:spcAft>
                <a:spcPts val="0"/>
              </a:spcAft>
              <a:buClr>
                <a:schemeClr val="dk1"/>
              </a:buClr>
              <a:buSzPts val="1440"/>
              <a:buFont typeface="Arial"/>
              <a:buChar char="•"/>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429" name="Google Shape;429;p81"/>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430" name="Google Shape;430;p81"/>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31" name="Google Shape;431;p81"/>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432"/>
        <p:cNvGrpSpPr/>
        <p:nvPr/>
      </p:nvGrpSpPr>
      <p:grpSpPr>
        <a:xfrm>
          <a:off x="0" y="0"/>
          <a:ext cx="0" cy="0"/>
          <a:chOff x="0" y="0"/>
          <a:chExt cx="0" cy="0"/>
        </a:xfrm>
      </p:grpSpPr>
      <p:sp>
        <p:nvSpPr>
          <p:cNvPr id="433" name="Google Shape;433;p8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434" name="Google Shape;434;p8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35" name="Google Shape;435;p82"/>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36" name="Google Shape;436;p8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37" name="Google Shape;437;p8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438"/>
        <p:cNvGrpSpPr/>
        <p:nvPr/>
      </p:nvGrpSpPr>
      <p:grpSpPr>
        <a:xfrm>
          <a:off x="0" y="0"/>
          <a:ext cx="0" cy="0"/>
          <a:chOff x="0" y="0"/>
          <a:chExt cx="0" cy="0"/>
        </a:xfrm>
      </p:grpSpPr>
      <p:sp>
        <p:nvSpPr>
          <p:cNvPr id="439" name="Google Shape;439;p83"/>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40" name="Google Shape;440;p83"/>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41" name="Google Shape;441;p83"/>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442"/>
        <p:cNvGrpSpPr/>
        <p:nvPr/>
      </p:nvGrpSpPr>
      <p:grpSpPr>
        <a:xfrm>
          <a:off x="0" y="0"/>
          <a:ext cx="0" cy="0"/>
          <a:chOff x="0" y="0"/>
          <a:chExt cx="0" cy="0"/>
        </a:xfrm>
      </p:grpSpPr>
      <p:sp>
        <p:nvSpPr>
          <p:cNvPr id="443" name="Google Shape;443;p8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44" name="Google Shape;444;p84"/>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445" name="Google Shape;445;p8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446" name="Google Shape;446;p84"/>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47" name="Google Shape;447;p8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48" name="Google Shape;448;p8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49"/>
        <p:cNvGrpSpPr/>
        <p:nvPr/>
      </p:nvGrpSpPr>
      <p:grpSpPr>
        <a:xfrm>
          <a:off x="0" y="0"/>
          <a:ext cx="0" cy="0"/>
          <a:chOff x="0" y="0"/>
          <a:chExt cx="0" cy="0"/>
        </a:xfrm>
      </p:grpSpPr>
      <p:sp>
        <p:nvSpPr>
          <p:cNvPr id="450" name="Google Shape;450;p8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51" name="Google Shape;451;p85"/>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452" name="Google Shape;452;p85"/>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53" name="Google Shape;453;p85"/>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54" name="Google Shape;454;p85"/>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55" name="Google Shape;455;p8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56"/>
        <p:cNvGrpSpPr/>
        <p:nvPr/>
      </p:nvGrpSpPr>
      <p:grpSpPr>
        <a:xfrm>
          <a:off x="0" y="0"/>
          <a:ext cx="0" cy="0"/>
          <a:chOff x="0" y="0"/>
          <a:chExt cx="0" cy="0"/>
        </a:xfrm>
      </p:grpSpPr>
      <p:pic>
        <p:nvPicPr>
          <p:cNvPr id="457" name="Google Shape;457;p86"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58" name="Google Shape;458;p86"/>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59" name="Google Shape;459;p86"/>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460" name="Google Shape;460;p8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461"/>
        <p:cNvGrpSpPr/>
        <p:nvPr/>
      </p:nvGrpSpPr>
      <p:grpSpPr>
        <a:xfrm>
          <a:off x="0" y="0"/>
          <a:ext cx="0" cy="0"/>
          <a:chOff x="0" y="0"/>
          <a:chExt cx="0" cy="0"/>
        </a:xfrm>
      </p:grpSpPr>
      <p:pic>
        <p:nvPicPr>
          <p:cNvPr id="462" name="Google Shape;462;p87"/>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463" name="Google Shape;463;p8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464" name="Google Shape;464;p8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465" name="Google Shape;465;p87"/>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66" name="Google Shape;466;p87"/>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467" name="Google Shape;467;p8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468"/>
        <p:cNvGrpSpPr/>
        <p:nvPr/>
      </p:nvGrpSpPr>
      <p:grpSpPr>
        <a:xfrm>
          <a:off x="0" y="0"/>
          <a:ext cx="0" cy="0"/>
          <a:chOff x="0" y="0"/>
          <a:chExt cx="0" cy="0"/>
        </a:xfrm>
      </p:grpSpPr>
      <p:sp>
        <p:nvSpPr>
          <p:cNvPr id="469" name="Google Shape;469;p88"/>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470" name="Google Shape;470;p8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71" name="Google Shape;471;p8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72" name="Google Shape;472;p88"/>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73" name="Google Shape;473;p88"/>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474"/>
        <p:cNvGrpSpPr/>
        <p:nvPr/>
      </p:nvGrpSpPr>
      <p:grpSpPr>
        <a:xfrm>
          <a:off x="0" y="0"/>
          <a:ext cx="0" cy="0"/>
          <a:chOff x="0" y="0"/>
          <a:chExt cx="0" cy="0"/>
        </a:xfrm>
      </p:grpSpPr>
      <p:sp>
        <p:nvSpPr>
          <p:cNvPr id="475" name="Google Shape;475;p8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476" name="Google Shape;476;p89"/>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77" name="Google Shape;477;p89"/>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78" name="Google Shape;478;p89"/>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79" name="Google Shape;479;p89"/>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480" name="Google Shape;480;p8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481"/>
        <p:cNvGrpSpPr/>
        <p:nvPr/>
      </p:nvGrpSpPr>
      <p:grpSpPr>
        <a:xfrm>
          <a:off x="0" y="0"/>
          <a:ext cx="0" cy="0"/>
          <a:chOff x="0" y="0"/>
          <a:chExt cx="0" cy="0"/>
        </a:xfrm>
      </p:grpSpPr>
      <p:sp>
        <p:nvSpPr>
          <p:cNvPr id="482" name="Google Shape;482;p90"/>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483" name="Google Shape;483;p90"/>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484" name="Google Shape;484;p90"/>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485"/>
        <p:cNvGrpSpPr/>
        <p:nvPr/>
      </p:nvGrpSpPr>
      <p:grpSpPr>
        <a:xfrm>
          <a:off x="0" y="0"/>
          <a:ext cx="0" cy="0"/>
          <a:chOff x="0" y="0"/>
          <a:chExt cx="0" cy="0"/>
        </a:xfrm>
      </p:grpSpPr>
      <p:pic>
        <p:nvPicPr>
          <p:cNvPr id="486" name="Google Shape;486;p91"/>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487" name="Google Shape;487;p91"/>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488" name="Google Shape;488;p91"/>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489" name="Google Shape;489;p91"/>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rtl="0">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rtl="0">
              <a:lnSpc>
                <a:spcPct val="100000"/>
              </a:lnSpc>
              <a:spcBef>
                <a:spcPts val="600"/>
              </a:spcBef>
              <a:spcAft>
                <a:spcPts val="0"/>
              </a:spcAft>
              <a:buClr>
                <a:schemeClr val="dk1"/>
              </a:buClr>
              <a:buSzPts val="1700"/>
              <a:buNone/>
              <a:defRPr sz="1700"/>
            </a:lvl2pPr>
            <a:lvl3pPr lvl="2" algn="ctr" rtl="0">
              <a:lnSpc>
                <a:spcPct val="100000"/>
              </a:lnSpc>
              <a:spcBef>
                <a:spcPts val="600"/>
              </a:spcBef>
              <a:spcAft>
                <a:spcPts val="0"/>
              </a:spcAft>
              <a:buClr>
                <a:schemeClr val="dk1"/>
              </a:buClr>
              <a:buSzPts val="1600"/>
              <a:buNone/>
              <a:defRPr sz="1600"/>
            </a:lvl3pPr>
            <a:lvl4pPr lvl="3" algn="ctr" rtl="0">
              <a:lnSpc>
                <a:spcPct val="100000"/>
              </a:lnSpc>
              <a:spcBef>
                <a:spcPts val="600"/>
              </a:spcBef>
              <a:spcAft>
                <a:spcPts val="0"/>
              </a:spcAft>
              <a:buClr>
                <a:schemeClr val="dk1"/>
              </a:buClr>
              <a:buSzPts val="1400"/>
              <a:buNone/>
              <a:defRPr sz="1400"/>
            </a:lvl4pPr>
            <a:lvl5pPr lvl="4" algn="ctr" rtl="0">
              <a:lnSpc>
                <a:spcPct val="100000"/>
              </a:lnSpc>
              <a:spcBef>
                <a:spcPts val="600"/>
              </a:spcBef>
              <a:spcAft>
                <a:spcPts val="0"/>
              </a:spcAft>
              <a:buClr>
                <a:schemeClr val="dk1"/>
              </a:buClr>
              <a:buSzPts val="1400"/>
              <a:buNone/>
              <a:defRPr sz="1400"/>
            </a:lvl5pPr>
            <a:lvl6pPr lvl="5" algn="ctr" rtl="0">
              <a:lnSpc>
                <a:spcPct val="90000"/>
              </a:lnSpc>
              <a:spcBef>
                <a:spcPts val="400"/>
              </a:spcBef>
              <a:spcAft>
                <a:spcPts val="0"/>
              </a:spcAft>
              <a:buClr>
                <a:schemeClr val="dk1"/>
              </a:buClr>
              <a:buSzPts val="1400"/>
              <a:buNone/>
              <a:defRPr sz="1400"/>
            </a:lvl6pPr>
            <a:lvl7pPr lvl="6" algn="ctr" rtl="0">
              <a:lnSpc>
                <a:spcPct val="90000"/>
              </a:lnSpc>
              <a:spcBef>
                <a:spcPts val="400"/>
              </a:spcBef>
              <a:spcAft>
                <a:spcPts val="0"/>
              </a:spcAft>
              <a:buClr>
                <a:schemeClr val="dk1"/>
              </a:buClr>
              <a:buSzPts val="1400"/>
              <a:buNone/>
              <a:defRPr sz="1400"/>
            </a:lvl7pPr>
            <a:lvl8pPr lvl="7" algn="ctr" rtl="0">
              <a:lnSpc>
                <a:spcPct val="90000"/>
              </a:lnSpc>
              <a:spcBef>
                <a:spcPts val="400"/>
              </a:spcBef>
              <a:spcAft>
                <a:spcPts val="0"/>
              </a:spcAft>
              <a:buClr>
                <a:schemeClr val="dk1"/>
              </a:buClr>
              <a:buSzPts val="1400"/>
              <a:buNone/>
              <a:defRPr sz="1400"/>
            </a:lvl8pPr>
            <a:lvl9pPr lvl="8" algn="ctr" rtl="0">
              <a:lnSpc>
                <a:spcPct val="90000"/>
              </a:lnSpc>
              <a:spcBef>
                <a:spcPts val="400"/>
              </a:spcBef>
              <a:spcAft>
                <a:spcPts val="0"/>
              </a:spcAft>
              <a:buClr>
                <a:schemeClr val="dk1"/>
              </a:buClr>
              <a:buSzPts val="1400"/>
              <a:buNone/>
              <a:defRPr sz="1400"/>
            </a:lvl9pPr>
          </a:lstStyle>
          <a:p>
            <a:endParaRPr/>
          </a:p>
        </p:txBody>
      </p:sp>
      <p:sp>
        <p:nvSpPr>
          <p:cNvPr id="490" name="Google Shape;490;p91"/>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rtl="0">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491" name="Google Shape;491;p91"/>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492" name="Google Shape;492;p91"/>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493"/>
        <p:cNvGrpSpPr/>
        <p:nvPr/>
      </p:nvGrpSpPr>
      <p:grpSpPr>
        <a:xfrm>
          <a:off x="0" y="0"/>
          <a:ext cx="0" cy="0"/>
          <a:chOff x="0" y="0"/>
          <a:chExt cx="0" cy="0"/>
        </a:xfrm>
      </p:grpSpPr>
      <p:sp>
        <p:nvSpPr>
          <p:cNvPr id="494" name="Google Shape;494;p92"/>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rtl="0">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495" name="Google Shape;495;p92"/>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rtl="0">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rtl="0">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496" name="Google Shape;496;p92"/>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497"/>
        <p:cNvGrpSpPr/>
        <p:nvPr/>
      </p:nvGrpSpPr>
      <p:grpSpPr>
        <a:xfrm>
          <a:off x="0" y="0"/>
          <a:ext cx="0" cy="0"/>
          <a:chOff x="0" y="0"/>
          <a:chExt cx="0" cy="0"/>
        </a:xfrm>
      </p:grpSpPr>
      <p:sp>
        <p:nvSpPr>
          <p:cNvPr id="498" name="Google Shape;498;p93"/>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99" name="Google Shape;499;p93"/>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00" name="Google Shape;500;p93"/>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3.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4.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theme" Target="../theme/theme5.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3" name="Google Shape;53;p13"/>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39" name="Google Shape;139;p3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40" name="Google Shape;140;p30"/>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1" name="Google Shape;141;p30"/>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2" name="Google Shape;142;p30"/>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2"/>
        <p:cNvGrpSpPr/>
        <p:nvPr/>
      </p:nvGrpSpPr>
      <p:grpSpPr>
        <a:xfrm>
          <a:off x="0" y="0"/>
          <a:ext cx="0" cy="0"/>
          <a:chOff x="0" y="0"/>
          <a:chExt cx="0" cy="0"/>
        </a:xfrm>
      </p:grpSpPr>
      <p:sp>
        <p:nvSpPr>
          <p:cNvPr id="263" name="Google Shape;263;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64" name="Google Shape;264;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65" name="Google Shape;265;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6" name="Google Shape;266;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7" name="Google Shape;267;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0"/>
        <p:cNvGrpSpPr/>
        <p:nvPr/>
      </p:nvGrpSpPr>
      <p:grpSpPr>
        <a:xfrm>
          <a:off x="0" y="0"/>
          <a:ext cx="0" cy="0"/>
          <a:chOff x="0" y="0"/>
          <a:chExt cx="0" cy="0"/>
        </a:xfrm>
      </p:grpSpPr>
      <p:sp>
        <p:nvSpPr>
          <p:cNvPr id="361" name="Google Shape;361;p7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362" name="Google Shape;3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363" name="Google Shape;363;p70"/>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64" name="Google Shape;364;p70"/>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65" name="Google Shape;365;p70"/>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Informatievlaanderen/OSLOthema-loongegevens"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data.vlaanderen.be/standaarden/standaard-in-ontwikkeling/applicatieprofiel-loongegevens.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mailto:yves.meersmans@vlaanderen.be" TargetMode="External"/><Relationship Id="rId7" Type="http://schemas.openxmlformats.org/officeDocument/2006/relationships/hyperlink" Target="https://github.com/Informatievlaanderen/OSLOthema-loongegevens"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43.png"/><Relationship Id="rId5" Type="http://schemas.openxmlformats.org/officeDocument/2006/relationships/hyperlink" Target="mailto:laurens.vercauteren@vlaanderen.be" TargetMode="External"/><Relationship Id="rId4" Type="http://schemas.openxmlformats.org/officeDocument/2006/relationships/hyperlink" Target="mailto:eva.derore@vlaanderen.b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4"/>
        <p:cNvGrpSpPr/>
        <p:nvPr/>
      </p:nvGrpSpPr>
      <p:grpSpPr>
        <a:xfrm>
          <a:off x="0" y="0"/>
          <a:ext cx="0" cy="0"/>
          <a:chOff x="0" y="0"/>
          <a:chExt cx="0" cy="0"/>
        </a:xfrm>
      </p:grpSpPr>
      <p:pic>
        <p:nvPicPr>
          <p:cNvPr id="505" name="Google Shape;505;p94"/>
          <p:cNvPicPr preferRelativeResize="0"/>
          <p:nvPr/>
        </p:nvPicPr>
        <p:blipFill>
          <a:blip r:embed="rId4">
            <a:alphaModFix/>
          </a:blip>
          <a:stretch>
            <a:fillRect/>
          </a:stretch>
        </p:blipFill>
        <p:spPr>
          <a:xfrm>
            <a:off x="4026387" y="-240275"/>
            <a:ext cx="5808676" cy="5808676"/>
          </a:xfrm>
          <a:prstGeom prst="rect">
            <a:avLst/>
          </a:prstGeom>
          <a:noFill/>
          <a:ln>
            <a:noFill/>
          </a:ln>
        </p:spPr>
      </p:pic>
      <p:grpSp>
        <p:nvGrpSpPr>
          <p:cNvPr id="506" name="Google Shape;506;p94"/>
          <p:cNvGrpSpPr/>
          <p:nvPr/>
        </p:nvGrpSpPr>
        <p:grpSpPr>
          <a:xfrm>
            <a:off x="-104800" y="-240275"/>
            <a:ext cx="5559015" cy="5427422"/>
            <a:chOff x="0" y="0"/>
            <a:chExt cx="8134350" cy="6858001"/>
          </a:xfrm>
        </p:grpSpPr>
        <p:sp>
          <p:nvSpPr>
            <p:cNvPr id="507" name="Google Shape;507;p94"/>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508" name="Google Shape;508;p94"/>
            <p:cNvSpPr/>
            <p:nvPr/>
          </p:nvSpPr>
          <p:spPr>
            <a:xfrm>
              <a:off x="0" y="0"/>
              <a:ext cx="52959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grpSp>
      <p:sp>
        <p:nvSpPr>
          <p:cNvPr id="509" name="Google Shape;509;p94"/>
          <p:cNvSpPr txBox="1"/>
          <p:nvPr/>
        </p:nvSpPr>
        <p:spPr>
          <a:xfrm>
            <a:off x="511351" y="1844195"/>
            <a:ext cx="5203500" cy="1390200"/>
          </a:xfrm>
          <a:prstGeom prst="rect">
            <a:avLst/>
          </a:prstGeom>
          <a:noFill/>
          <a:ln>
            <a:noFill/>
          </a:ln>
        </p:spPr>
        <p:txBody>
          <a:bodyPr spcFirstLastPara="1" wrap="square" lIns="91425" tIns="45700" rIns="91425" bIns="45700" anchor="b" anchorCtr="0">
            <a:noAutofit/>
          </a:bodyPr>
          <a:lstStyle/>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endParaRPr sz="3200">
              <a:solidFill>
                <a:schemeClr val="dk1"/>
              </a:solidFill>
            </a:endParaRPr>
          </a:p>
          <a:p>
            <a:pPr marL="0" marR="0" lvl="0" indent="0" algn="l" rtl="0">
              <a:lnSpc>
                <a:spcPct val="158343"/>
              </a:lnSpc>
              <a:spcBef>
                <a:spcPts val="0"/>
              </a:spcBef>
              <a:spcAft>
                <a:spcPts val="0"/>
              </a:spcAft>
              <a:buClr>
                <a:srgbClr val="000000"/>
              </a:buClr>
              <a:buSzPts val="3200"/>
              <a:buFont typeface="Arial"/>
              <a:buNone/>
            </a:pPr>
            <a:r>
              <a:rPr lang="en" sz="3200">
                <a:solidFill>
                  <a:schemeClr val="dk1"/>
                </a:solidFill>
              </a:rPr>
              <a:t>OSLO Loongegevens</a:t>
            </a:r>
            <a:endParaRPr/>
          </a:p>
        </p:txBody>
      </p:sp>
      <p:sp>
        <p:nvSpPr>
          <p:cNvPr id="510" name="Google Shape;510;p94"/>
          <p:cNvSpPr txBox="1"/>
          <p:nvPr/>
        </p:nvSpPr>
        <p:spPr>
          <a:xfrm>
            <a:off x="492411"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511" name="Google Shape;511;p94"/>
          <p:cNvSpPr txBox="1"/>
          <p:nvPr/>
        </p:nvSpPr>
        <p:spPr>
          <a:xfrm>
            <a:off x="511360" y="46793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a:t>Digitaal </a:t>
            </a:r>
            <a:r>
              <a:rPr lang="en" sz="1400" b="0" i="0" u="none" strike="noStrike" cap="none">
                <a:solidFill>
                  <a:srgbClr val="000000"/>
                </a:solidFill>
                <a:latin typeface="Arial"/>
                <a:ea typeface="Arial"/>
                <a:cs typeface="Arial"/>
                <a:sym typeface="Arial"/>
              </a:rPr>
              <a:t>Vlaanderen</a:t>
            </a:r>
            <a:endParaRPr/>
          </a:p>
        </p:txBody>
      </p:sp>
      <p:pic>
        <p:nvPicPr>
          <p:cNvPr id="512" name="Google Shape;512;p94"/>
          <p:cNvPicPr preferRelativeResize="0"/>
          <p:nvPr/>
        </p:nvPicPr>
        <p:blipFill rotWithShape="1">
          <a:blip r:embed="rId5">
            <a:alphaModFix/>
          </a:blip>
          <a:srcRect l="5320"/>
          <a:stretch/>
        </p:blipFill>
        <p:spPr>
          <a:xfrm>
            <a:off x="499135" y="273306"/>
            <a:ext cx="1828550" cy="734475"/>
          </a:xfrm>
          <a:prstGeom prst="rect">
            <a:avLst/>
          </a:prstGeom>
          <a:noFill/>
          <a:ln>
            <a:noFill/>
          </a:ln>
        </p:spPr>
      </p:pic>
      <p:sp>
        <p:nvSpPr>
          <p:cNvPr id="513" name="Google Shape;513;p94"/>
          <p:cNvSpPr txBox="1"/>
          <p:nvPr/>
        </p:nvSpPr>
        <p:spPr>
          <a:xfrm>
            <a:off x="511360" y="44147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a:t>Virtuele thematische werkgroep - Microsoft Teams</a:t>
            </a:r>
            <a:endParaRPr/>
          </a:p>
        </p:txBody>
      </p:sp>
      <p:sp>
        <p:nvSpPr>
          <p:cNvPr id="514" name="Google Shape;514;p94"/>
          <p:cNvSpPr txBox="1"/>
          <p:nvPr/>
        </p:nvSpPr>
        <p:spPr>
          <a:xfrm>
            <a:off x="511361" y="3268272"/>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50" b="1"/>
              <a:t>Welkom! We starten om 9:05.</a:t>
            </a:r>
            <a:br>
              <a:rPr lang="en" sz="1550" b="1" i="0" u="none" strike="noStrike" cap="none">
                <a:solidFill>
                  <a:srgbClr val="000000"/>
                </a:solidFill>
              </a:rPr>
            </a:br>
            <a:endParaRPr sz="1550" b="1" i="0" u="none" strike="noStrike" cap="none">
              <a:solidFill>
                <a:srgbClr val="000000"/>
              </a:solidFill>
            </a:endParaRPr>
          </a:p>
          <a:p>
            <a:pPr marL="0" marR="0" lvl="0" indent="0" algn="l" rtl="0">
              <a:lnSpc>
                <a:spcPct val="100000"/>
              </a:lnSpc>
              <a:spcBef>
                <a:spcPts val="0"/>
              </a:spcBef>
              <a:spcAft>
                <a:spcPts val="0"/>
              </a:spcAft>
              <a:buNone/>
            </a:pPr>
            <a:r>
              <a:rPr lang="en" b="1"/>
              <a:t>Dinsdag 21 december </a:t>
            </a:r>
            <a:r>
              <a:rPr lang="en" sz="1400" b="1" i="0" u="none" strike="noStrike" cap="none">
                <a:solidFill>
                  <a:srgbClr val="000000"/>
                </a:solidFill>
              </a:rPr>
              <a:t>2021</a:t>
            </a:r>
            <a:endParaRPr sz="1200" b="1" i="0" u="none" strike="noStrike" cap="non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0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Voorstelling nieuwe iteratie datamodel</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673" name="Google Shape;673;p103"/>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4" name="Google Shape;674;p103"/>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4"/>
          <p:cNvSpPr txBox="1"/>
          <p:nvPr/>
        </p:nvSpPr>
        <p:spPr>
          <a:xfrm>
            <a:off x="461975" y="0"/>
            <a:ext cx="8025900" cy="6222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Vorige versie model</a:t>
            </a:r>
            <a:endParaRPr sz="2200"/>
          </a:p>
        </p:txBody>
      </p:sp>
      <p:pic>
        <p:nvPicPr>
          <p:cNvPr id="680" name="Google Shape;680;p104"/>
          <p:cNvPicPr preferRelativeResize="0"/>
          <p:nvPr/>
        </p:nvPicPr>
        <p:blipFill rotWithShape="1">
          <a:blip r:embed="rId3">
            <a:alphaModFix/>
          </a:blip>
          <a:srcRect l="798" t="3598" r="650" b="4826"/>
          <a:stretch/>
        </p:blipFill>
        <p:spPr>
          <a:xfrm>
            <a:off x="405725" y="549975"/>
            <a:ext cx="8479473" cy="4593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Google Shape;685;p105"/>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86" name="Google Shape;686;p105"/>
          <p:cNvSpPr txBox="1"/>
          <p:nvPr/>
        </p:nvSpPr>
        <p:spPr>
          <a:xfrm>
            <a:off x="628650" y="273850"/>
            <a:ext cx="4935300" cy="532800"/>
          </a:xfrm>
          <a:prstGeom prst="rect">
            <a:avLst/>
          </a:prstGeom>
          <a:solidFill>
            <a:srgbClr val="FFFFFF">
              <a:alpha val="60200"/>
            </a:srgbClr>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Overzicht aanpassingen</a:t>
            </a:r>
            <a:endParaRPr sz="3200" b="1"/>
          </a:p>
        </p:txBody>
      </p:sp>
      <p:sp>
        <p:nvSpPr>
          <p:cNvPr id="687" name="Google Shape;687;p105"/>
          <p:cNvSpPr txBox="1"/>
          <p:nvPr/>
        </p:nvSpPr>
        <p:spPr>
          <a:xfrm>
            <a:off x="628650" y="1678950"/>
            <a:ext cx="3943200" cy="17856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Proxima Nova"/>
              <a:buAutoNum type="arabicParenR"/>
            </a:pPr>
            <a:r>
              <a:rPr lang="en" sz="1300">
                <a:latin typeface="Proxima Nova"/>
                <a:ea typeface="Proxima Nova"/>
                <a:cs typeface="Proxima Nova"/>
                <a:sym typeface="Proxima Nova"/>
              </a:rPr>
              <a:t>‘</a:t>
            </a:r>
            <a:r>
              <a:rPr lang="en" sz="1300" b="1">
                <a:latin typeface="Proxima Nova"/>
                <a:ea typeface="Proxima Nova"/>
                <a:cs typeface="Proxima Nova"/>
                <a:sym typeface="Proxima Nova"/>
              </a:rPr>
              <a:t>Aantal personen fiscaal ten laste</a:t>
            </a:r>
            <a:r>
              <a:rPr lang="en" sz="1300">
                <a:latin typeface="Proxima Nova"/>
                <a:ea typeface="Proxima Nova"/>
                <a:cs typeface="Proxima Nova"/>
                <a:sym typeface="Proxima Nova"/>
              </a:rPr>
              <a:t>’ wordt terug bij OSLO-Persoon::Persoon geplaatst.</a:t>
            </a:r>
            <a:endParaRPr sz="1300">
              <a:latin typeface="Proxima Nova"/>
              <a:ea typeface="Proxima Nova"/>
              <a:cs typeface="Proxima Nova"/>
              <a:sym typeface="Proxima Nova"/>
            </a:endParaRPr>
          </a:p>
          <a:p>
            <a:pPr marL="457200" lvl="0" indent="0" algn="l" rtl="0">
              <a:spcBef>
                <a:spcPts val="0"/>
              </a:spcBef>
              <a:spcAft>
                <a:spcPts val="0"/>
              </a:spcAft>
              <a:buNone/>
            </a:pPr>
            <a:endParaRPr sz="1300">
              <a:latin typeface="Proxima Nova"/>
              <a:ea typeface="Proxima Nova"/>
              <a:cs typeface="Proxima Nova"/>
              <a:sym typeface="Proxima Nova"/>
            </a:endParaRPr>
          </a:p>
          <a:p>
            <a:pPr marL="457200" lvl="0" indent="-311150" algn="l" rtl="0">
              <a:spcBef>
                <a:spcPts val="0"/>
              </a:spcBef>
              <a:spcAft>
                <a:spcPts val="0"/>
              </a:spcAft>
              <a:buSzPts val="1300"/>
              <a:buFont typeface="Proxima Nova"/>
              <a:buAutoNum type="arabicParenR"/>
            </a:pPr>
            <a:r>
              <a:rPr lang="en" sz="1300">
                <a:latin typeface="Proxima Nova"/>
                <a:ea typeface="Proxima Nova"/>
                <a:cs typeface="Proxima Nova"/>
                <a:sym typeface="Proxima Nova"/>
              </a:rPr>
              <a:t>‘</a:t>
            </a:r>
            <a:r>
              <a:rPr lang="en" sz="1300" b="1">
                <a:latin typeface="Proxima Nova"/>
                <a:ea typeface="Proxima Nova"/>
                <a:cs typeface="Proxima Nova"/>
                <a:sym typeface="Proxima Nova"/>
              </a:rPr>
              <a:t>Bankrekeningnummer</a:t>
            </a:r>
            <a:r>
              <a:rPr lang="en" sz="1300">
                <a:latin typeface="Proxima Nova"/>
                <a:ea typeface="Proxima Nova"/>
                <a:cs typeface="Proxima Nova"/>
                <a:sym typeface="Proxima Nova"/>
              </a:rPr>
              <a:t>’ wordt verplaatst naar Arbeidsrelatie.</a:t>
            </a:r>
            <a:endParaRPr sz="1300">
              <a:latin typeface="Proxima Nova"/>
              <a:ea typeface="Proxima Nova"/>
              <a:cs typeface="Proxima Nova"/>
              <a:sym typeface="Proxima Nova"/>
            </a:endParaRPr>
          </a:p>
          <a:p>
            <a:pPr marL="457200" lvl="0" indent="0" algn="l" rtl="0">
              <a:spcBef>
                <a:spcPts val="0"/>
              </a:spcBef>
              <a:spcAft>
                <a:spcPts val="0"/>
              </a:spcAft>
              <a:buNone/>
            </a:pPr>
            <a:endParaRPr sz="1300">
              <a:latin typeface="Proxima Nova"/>
              <a:ea typeface="Proxima Nova"/>
              <a:cs typeface="Proxima Nova"/>
              <a:sym typeface="Proxima Nova"/>
            </a:endParaRPr>
          </a:p>
          <a:p>
            <a:pPr marL="457200" lvl="0" indent="-311150" algn="l" rtl="0">
              <a:spcBef>
                <a:spcPts val="0"/>
              </a:spcBef>
              <a:spcAft>
                <a:spcPts val="0"/>
              </a:spcAft>
              <a:buSzPts val="1300"/>
              <a:buFont typeface="Proxima Nova"/>
              <a:buAutoNum type="arabicParenR"/>
            </a:pPr>
            <a:r>
              <a:rPr lang="en" sz="1300">
                <a:latin typeface="Proxima Nova"/>
                <a:ea typeface="Proxima Nova"/>
                <a:cs typeface="Proxima Nova"/>
                <a:sym typeface="Proxima Nova"/>
              </a:rPr>
              <a:t>‘</a:t>
            </a:r>
            <a:r>
              <a:rPr lang="en" sz="1300" b="1">
                <a:latin typeface="Proxima Nova"/>
                <a:ea typeface="Proxima Nova"/>
                <a:cs typeface="Proxima Nova"/>
                <a:sym typeface="Proxima Nova"/>
              </a:rPr>
              <a:t>Vakantiegeld</a:t>
            </a:r>
            <a:r>
              <a:rPr lang="en" sz="1300">
                <a:latin typeface="Proxima Nova"/>
                <a:ea typeface="Proxima Nova"/>
                <a:cs typeface="Proxima Nova"/>
                <a:sym typeface="Proxima Nova"/>
              </a:rPr>
              <a:t>’ en ‘</a:t>
            </a:r>
            <a:r>
              <a:rPr lang="en" sz="1300" b="1">
                <a:latin typeface="Proxima Nova"/>
                <a:ea typeface="Proxima Nova"/>
                <a:cs typeface="Proxima Nova"/>
                <a:sym typeface="Proxima Nova"/>
              </a:rPr>
              <a:t>Eindejaarstoelage</a:t>
            </a:r>
            <a:r>
              <a:rPr lang="en" sz="1300">
                <a:latin typeface="Proxima Nova"/>
                <a:ea typeface="Proxima Nova"/>
                <a:cs typeface="Proxima Nova"/>
                <a:sym typeface="Proxima Nova"/>
              </a:rPr>
              <a:t>’ worden toegevoegd in Arbeidsloon.</a:t>
            </a:r>
            <a:endParaRPr sz="13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106"/>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693" name="Google Shape;693;p106"/>
          <p:cNvSpPr txBox="1"/>
          <p:nvPr/>
        </p:nvSpPr>
        <p:spPr>
          <a:xfrm>
            <a:off x="628650" y="273850"/>
            <a:ext cx="6622200" cy="532800"/>
          </a:xfrm>
          <a:prstGeom prst="rect">
            <a:avLst/>
          </a:prstGeom>
          <a:solidFill>
            <a:srgbClr val="FFFFFF">
              <a:alpha val="60200"/>
            </a:srgbClr>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Aantal personen fiscaal ten laste</a:t>
            </a:r>
            <a:endParaRPr sz="3200" b="1"/>
          </a:p>
        </p:txBody>
      </p:sp>
      <p:pic>
        <p:nvPicPr>
          <p:cNvPr id="694" name="Google Shape;694;p106"/>
          <p:cNvPicPr preferRelativeResize="0"/>
          <p:nvPr/>
        </p:nvPicPr>
        <p:blipFill rotWithShape="1">
          <a:blip r:embed="rId4">
            <a:alphaModFix/>
          </a:blip>
          <a:srcRect l="41993" t="45835" r="42688" b="40939"/>
          <a:stretch/>
        </p:blipFill>
        <p:spPr>
          <a:xfrm>
            <a:off x="1341825" y="2899800"/>
            <a:ext cx="2246426" cy="1130751"/>
          </a:xfrm>
          <a:prstGeom prst="rect">
            <a:avLst/>
          </a:prstGeom>
          <a:noFill/>
          <a:ln>
            <a:noFill/>
          </a:ln>
        </p:spPr>
      </p:pic>
      <p:sp>
        <p:nvSpPr>
          <p:cNvPr id="695" name="Google Shape;695;p106"/>
          <p:cNvSpPr/>
          <p:nvPr/>
        </p:nvSpPr>
        <p:spPr>
          <a:xfrm>
            <a:off x="1371162" y="3489375"/>
            <a:ext cx="2209500" cy="149100"/>
          </a:xfrm>
          <a:prstGeom prst="rect">
            <a:avLst/>
          </a:prstGeom>
          <a:solidFill>
            <a:srgbClr val="FF0000">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6" name="Google Shape;696;p106"/>
          <p:cNvPicPr preferRelativeResize="0"/>
          <p:nvPr/>
        </p:nvPicPr>
        <p:blipFill rotWithShape="1">
          <a:blip r:embed="rId5">
            <a:alphaModFix/>
          </a:blip>
          <a:srcRect l="20699" t="46096" r="64620" b="40630"/>
          <a:stretch/>
        </p:blipFill>
        <p:spPr>
          <a:xfrm>
            <a:off x="5734787" y="2873650"/>
            <a:ext cx="2246426" cy="1183059"/>
          </a:xfrm>
          <a:prstGeom prst="rect">
            <a:avLst/>
          </a:prstGeom>
          <a:noFill/>
          <a:ln>
            <a:noFill/>
          </a:ln>
        </p:spPr>
      </p:pic>
      <p:sp>
        <p:nvSpPr>
          <p:cNvPr id="697" name="Google Shape;697;p106"/>
          <p:cNvSpPr/>
          <p:nvPr/>
        </p:nvSpPr>
        <p:spPr>
          <a:xfrm>
            <a:off x="4079700" y="3117225"/>
            <a:ext cx="1047000" cy="7662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06"/>
          <p:cNvSpPr/>
          <p:nvPr/>
        </p:nvSpPr>
        <p:spPr>
          <a:xfrm>
            <a:off x="5753262" y="3489375"/>
            <a:ext cx="2209500" cy="149100"/>
          </a:xfrm>
          <a:prstGeom prst="rect">
            <a:avLst/>
          </a:prstGeom>
          <a:solidFill>
            <a:srgbClr val="00FF00">
              <a:alpha val="2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06"/>
          <p:cNvSpPr txBox="1"/>
          <p:nvPr/>
        </p:nvSpPr>
        <p:spPr>
          <a:xfrm>
            <a:off x="628650" y="937875"/>
            <a:ext cx="39435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Proxima Nova"/>
                <a:ea typeface="Proxima Nova"/>
                <a:cs typeface="Proxima Nova"/>
                <a:sym typeface="Proxima Nova"/>
              </a:rPr>
              <a:t>Het feit dat iemand kinderen heeft of niet, of personen ten laste heeft of niet, heeft een impact op de loonberekening. Aangezien dit vooral een attribuut is dat eerder te maken heeft met de Persoon, wordt het model terug aangepast. </a:t>
            </a:r>
            <a:endParaRPr sz="1300">
              <a:latin typeface="Proxima Nova"/>
              <a:ea typeface="Proxima Nova"/>
              <a:cs typeface="Proxima Nova"/>
              <a:sym typeface="Proxima Nova"/>
            </a:endParaRPr>
          </a:p>
          <a:p>
            <a:pPr marL="0" lvl="0" indent="0" algn="l" rtl="0">
              <a:spcBef>
                <a:spcPts val="0"/>
              </a:spcBef>
              <a:spcAft>
                <a:spcPts val="0"/>
              </a:spcAft>
              <a:buNone/>
            </a:pPr>
            <a:endParaRPr sz="1300">
              <a:latin typeface="Proxima Nova"/>
              <a:ea typeface="Proxima Nova"/>
              <a:cs typeface="Proxima Nova"/>
              <a:sym typeface="Proxima Nova"/>
            </a:endParaRPr>
          </a:p>
          <a:p>
            <a:pPr marL="0" lvl="0" indent="0" algn="l" rtl="0">
              <a:spcBef>
                <a:spcPts val="0"/>
              </a:spcBef>
              <a:spcAft>
                <a:spcPts val="0"/>
              </a:spcAft>
              <a:buNone/>
            </a:pPr>
            <a:r>
              <a:rPr lang="en" sz="1300">
                <a:latin typeface="Proxima Nova"/>
                <a:ea typeface="Proxima Nova"/>
                <a:cs typeface="Proxima Nova"/>
                <a:sym typeface="Proxima Nova"/>
              </a:rPr>
              <a:t>‘</a:t>
            </a:r>
            <a:r>
              <a:rPr lang="en" sz="1300" b="1">
                <a:latin typeface="Proxima Nova"/>
                <a:ea typeface="Proxima Nova"/>
                <a:cs typeface="Proxima Nova"/>
                <a:sym typeface="Proxima Nova"/>
              </a:rPr>
              <a:t>Aantal personen fiscaal ten laste</a:t>
            </a:r>
            <a:r>
              <a:rPr lang="en" sz="1300">
                <a:latin typeface="Proxima Nova"/>
                <a:ea typeface="Proxima Nova"/>
                <a:cs typeface="Proxima Nova"/>
                <a:sym typeface="Proxima Nova"/>
              </a:rPr>
              <a:t>’ wordt terug bij OSLO-Persoon::Persoon geplaatst.</a:t>
            </a:r>
            <a:endParaRPr sz="13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107"/>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705" name="Google Shape;705;p107"/>
          <p:cNvSpPr txBox="1"/>
          <p:nvPr/>
        </p:nvSpPr>
        <p:spPr>
          <a:xfrm>
            <a:off x="628650" y="273850"/>
            <a:ext cx="4629000" cy="532800"/>
          </a:xfrm>
          <a:prstGeom prst="rect">
            <a:avLst/>
          </a:prstGeom>
          <a:solidFill>
            <a:srgbClr val="FFFFFF">
              <a:alpha val="60200"/>
            </a:srgbClr>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Bankrekeningnummer</a:t>
            </a:r>
            <a:endParaRPr sz="3200" b="1"/>
          </a:p>
        </p:txBody>
      </p:sp>
      <p:pic>
        <p:nvPicPr>
          <p:cNvPr id="706" name="Google Shape;706;p107"/>
          <p:cNvPicPr preferRelativeResize="0"/>
          <p:nvPr/>
        </p:nvPicPr>
        <p:blipFill rotWithShape="1">
          <a:blip r:embed="rId4">
            <a:alphaModFix/>
          </a:blip>
          <a:srcRect l="20640" t="46201" r="64772" b="40573"/>
          <a:stretch/>
        </p:blipFill>
        <p:spPr>
          <a:xfrm>
            <a:off x="1341825" y="3052200"/>
            <a:ext cx="2139249" cy="1130751"/>
          </a:xfrm>
          <a:prstGeom prst="rect">
            <a:avLst/>
          </a:prstGeom>
          <a:noFill/>
          <a:ln>
            <a:noFill/>
          </a:ln>
        </p:spPr>
      </p:pic>
      <p:sp>
        <p:nvSpPr>
          <p:cNvPr id="707" name="Google Shape;707;p107"/>
          <p:cNvSpPr/>
          <p:nvPr/>
        </p:nvSpPr>
        <p:spPr>
          <a:xfrm>
            <a:off x="1371151" y="3385550"/>
            <a:ext cx="2082000" cy="149100"/>
          </a:xfrm>
          <a:prstGeom prst="rect">
            <a:avLst/>
          </a:prstGeom>
          <a:solidFill>
            <a:srgbClr val="FF0000">
              <a:alpha val="4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8" name="Google Shape;708;p107"/>
          <p:cNvPicPr preferRelativeResize="0"/>
          <p:nvPr/>
        </p:nvPicPr>
        <p:blipFill rotWithShape="1">
          <a:blip r:embed="rId5">
            <a:alphaModFix/>
          </a:blip>
          <a:srcRect l="41776" t="45745" r="42626" b="40647"/>
          <a:stretch/>
        </p:blipFill>
        <p:spPr>
          <a:xfrm>
            <a:off x="5725324" y="2999900"/>
            <a:ext cx="2386775" cy="1212899"/>
          </a:xfrm>
          <a:prstGeom prst="rect">
            <a:avLst/>
          </a:prstGeom>
          <a:noFill/>
          <a:ln>
            <a:noFill/>
          </a:ln>
        </p:spPr>
      </p:pic>
      <p:sp>
        <p:nvSpPr>
          <p:cNvPr id="709" name="Google Shape;709;p107"/>
          <p:cNvSpPr/>
          <p:nvPr/>
        </p:nvSpPr>
        <p:spPr>
          <a:xfrm>
            <a:off x="4079700" y="3269625"/>
            <a:ext cx="1047000" cy="7662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07"/>
          <p:cNvSpPr/>
          <p:nvPr/>
        </p:nvSpPr>
        <p:spPr>
          <a:xfrm>
            <a:off x="5753262" y="3385550"/>
            <a:ext cx="2209500" cy="149100"/>
          </a:xfrm>
          <a:prstGeom prst="rect">
            <a:avLst/>
          </a:prstGeom>
          <a:solidFill>
            <a:srgbClr val="00FF00">
              <a:alpha val="2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07"/>
          <p:cNvSpPr txBox="1"/>
          <p:nvPr/>
        </p:nvSpPr>
        <p:spPr>
          <a:xfrm>
            <a:off x="628650" y="937875"/>
            <a:ext cx="39435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Proxima Nova"/>
                <a:ea typeface="Proxima Nova"/>
                <a:cs typeface="Proxima Nova"/>
                <a:sym typeface="Proxima Nova"/>
              </a:rPr>
              <a:t>Als het bankrekeningnummer bij Persoon staat, ontbreekt de rol van dat bankrekeningnummer: is de persoon eigenaar van de rekening? Of wordt het loon daar gewoon op gestort?</a:t>
            </a:r>
            <a:endParaRPr sz="1300">
              <a:latin typeface="Proxima Nova"/>
              <a:ea typeface="Proxima Nova"/>
              <a:cs typeface="Proxima Nova"/>
              <a:sym typeface="Proxima Nova"/>
            </a:endParaRPr>
          </a:p>
          <a:p>
            <a:pPr marL="0" lvl="0" indent="0" algn="l" rtl="0">
              <a:spcBef>
                <a:spcPts val="0"/>
              </a:spcBef>
              <a:spcAft>
                <a:spcPts val="0"/>
              </a:spcAft>
              <a:buNone/>
            </a:pPr>
            <a:endParaRPr sz="1300">
              <a:latin typeface="Proxima Nova"/>
              <a:ea typeface="Proxima Nova"/>
              <a:cs typeface="Proxima Nova"/>
              <a:sym typeface="Proxima Nova"/>
            </a:endParaRPr>
          </a:p>
          <a:p>
            <a:pPr marL="0" lvl="0" indent="0" algn="l" rtl="0">
              <a:spcBef>
                <a:spcPts val="0"/>
              </a:spcBef>
              <a:spcAft>
                <a:spcPts val="0"/>
              </a:spcAft>
              <a:buNone/>
            </a:pPr>
            <a:r>
              <a:rPr lang="en" sz="1300">
                <a:latin typeface="Proxima Nova"/>
                <a:ea typeface="Proxima Nova"/>
                <a:cs typeface="Proxima Nova"/>
                <a:sym typeface="Proxima Nova"/>
              </a:rPr>
              <a:t>‘</a:t>
            </a:r>
            <a:r>
              <a:rPr lang="en" sz="1300" b="1">
                <a:latin typeface="Proxima Nova"/>
                <a:ea typeface="Proxima Nova"/>
                <a:cs typeface="Proxima Nova"/>
                <a:sym typeface="Proxima Nova"/>
              </a:rPr>
              <a:t>Bankrekeningnummer</a:t>
            </a:r>
            <a:r>
              <a:rPr lang="en" sz="1300">
                <a:latin typeface="Proxima Nova"/>
                <a:ea typeface="Proxima Nova"/>
                <a:cs typeface="Proxima Nova"/>
                <a:sym typeface="Proxima Nova"/>
              </a:rPr>
              <a:t>’ wordt verplaatst naar Arbeidsrelatie: de rol van de bankrekening is van belang. Het is het bankrekeningnummer dat dient voor het storten van het loon.</a:t>
            </a:r>
            <a:endParaRPr sz="13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Google Shape;716;p108"/>
          <p:cNvPicPr preferRelativeResize="0"/>
          <p:nvPr/>
        </p:nvPicPr>
        <p:blipFill rotWithShape="1">
          <a:blip r:embed="rId3">
            <a:alphaModFix amt="22000"/>
          </a:blip>
          <a:srcRect l="20368" r="20368"/>
          <a:stretch/>
        </p:blipFill>
        <p:spPr>
          <a:xfrm>
            <a:off x="4572000" y="0"/>
            <a:ext cx="4572000" cy="5143500"/>
          </a:xfrm>
          <a:prstGeom prst="rect">
            <a:avLst/>
          </a:prstGeom>
          <a:noFill/>
          <a:ln>
            <a:noFill/>
          </a:ln>
        </p:spPr>
      </p:pic>
      <p:sp>
        <p:nvSpPr>
          <p:cNvPr id="717" name="Google Shape;717;p108"/>
          <p:cNvSpPr txBox="1"/>
          <p:nvPr/>
        </p:nvSpPr>
        <p:spPr>
          <a:xfrm>
            <a:off x="628650" y="273850"/>
            <a:ext cx="6918000" cy="532800"/>
          </a:xfrm>
          <a:prstGeom prst="rect">
            <a:avLst/>
          </a:prstGeom>
          <a:solidFill>
            <a:srgbClr val="FFFFFF">
              <a:alpha val="60200"/>
            </a:srgbClr>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Vakantiegeld en eindejaarstoelage</a:t>
            </a:r>
            <a:endParaRPr sz="3200" b="1"/>
          </a:p>
        </p:txBody>
      </p:sp>
      <p:pic>
        <p:nvPicPr>
          <p:cNvPr id="718" name="Google Shape;718;p108"/>
          <p:cNvPicPr preferRelativeResize="0"/>
          <p:nvPr/>
        </p:nvPicPr>
        <p:blipFill rotWithShape="1">
          <a:blip r:embed="rId4">
            <a:alphaModFix/>
          </a:blip>
          <a:srcRect l="41974" t="18295" r="42708" b="61449"/>
          <a:stretch/>
        </p:blipFill>
        <p:spPr>
          <a:xfrm>
            <a:off x="1341825" y="2634425"/>
            <a:ext cx="2246400" cy="1731801"/>
          </a:xfrm>
          <a:prstGeom prst="rect">
            <a:avLst/>
          </a:prstGeom>
          <a:noFill/>
          <a:ln>
            <a:noFill/>
          </a:ln>
        </p:spPr>
      </p:pic>
      <p:pic>
        <p:nvPicPr>
          <p:cNvPr id="719" name="Google Shape;719;p108"/>
          <p:cNvPicPr preferRelativeResize="0"/>
          <p:nvPr/>
        </p:nvPicPr>
        <p:blipFill rotWithShape="1">
          <a:blip r:embed="rId5">
            <a:alphaModFix/>
          </a:blip>
          <a:srcRect l="41990" t="18313" r="42757" b="59448"/>
          <a:stretch/>
        </p:blipFill>
        <p:spPr>
          <a:xfrm>
            <a:off x="5691025" y="2420225"/>
            <a:ext cx="2333952" cy="1982199"/>
          </a:xfrm>
          <a:prstGeom prst="rect">
            <a:avLst/>
          </a:prstGeom>
          <a:noFill/>
          <a:ln>
            <a:noFill/>
          </a:ln>
        </p:spPr>
      </p:pic>
      <p:sp>
        <p:nvSpPr>
          <p:cNvPr id="720" name="Google Shape;720;p108"/>
          <p:cNvSpPr/>
          <p:nvPr/>
        </p:nvSpPr>
        <p:spPr>
          <a:xfrm>
            <a:off x="4079700" y="3117225"/>
            <a:ext cx="1047000" cy="7662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8"/>
          <p:cNvSpPr/>
          <p:nvPr/>
        </p:nvSpPr>
        <p:spPr>
          <a:xfrm>
            <a:off x="5734800" y="3065225"/>
            <a:ext cx="2246400" cy="149100"/>
          </a:xfrm>
          <a:prstGeom prst="rect">
            <a:avLst/>
          </a:prstGeom>
          <a:solidFill>
            <a:srgbClr val="00FF00">
              <a:alpha val="2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8"/>
          <p:cNvSpPr txBox="1"/>
          <p:nvPr/>
        </p:nvSpPr>
        <p:spPr>
          <a:xfrm>
            <a:off x="628650" y="937875"/>
            <a:ext cx="3943500" cy="15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Proxima Nova"/>
                <a:ea typeface="Proxima Nova"/>
                <a:cs typeface="Proxima Nova"/>
                <a:sym typeface="Proxima Nova"/>
              </a:rPr>
              <a:t>Aangezien voor sommige use cases het vakantiegeld en de eindejaarstoelage belangrijke informatie is, nemen we dit expliciet op in het model. </a:t>
            </a:r>
            <a:endParaRPr sz="1300">
              <a:latin typeface="Proxima Nova"/>
              <a:ea typeface="Proxima Nova"/>
              <a:cs typeface="Proxima Nova"/>
              <a:sym typeface="Proxima Nova"/>
            </a:endParaRPr>
          </a:p>
          <a:p>
            <a:pPr marL="0" lvl="0" indent="0" algn="l" rtl="0">
              <a:spcBef>
                <a:spcPts val="0"/>
              </a:spcBef>
              <a:spcAft>
                <a:spcPts val="0"/>
              </a:spcAft>
              <a:buNone/>
            </a:pPr>
            <a:endParaRPr sz="1300">
              <a:latin typeface="Proxima Nova"/>
              <a:ea typeface="Proxima Nova"/>
              <a:cs typeface="Proxima Nova"/>
              <a:sym typeface="Proxima Nova"/>
            </a:endParaRPr>
          </a:p>
          <a:p>
            <a:pPr marL="0" lvl="0" indent="0" algn="l" rtl="0">
              <a:spcBef>
                <a:spcPts val="0"/>
              </a:spcBef>
              <a:spcAft>
                <a:spcPts val="0"/>
              </a:spcAft>
              <a:buNone/>
            </a:pPr>
            <a:r>
              <a:rPr lang="en" sz="1300">
                <a:latin typeface="Proxima Nova"/>
                <a:ea typeface="Proxima Nova"/>
                <a:cs typeface="Proxima Nova"/>
                <a:sym typeface="Proxima Nova"/>
              </a:rPr>
              <a:t>‘</a:t>
            </a:r>
            <a:r>
              <a:rPr lang="en" sz="1300" b="1">
                <a:latin typeface="Proxima Nova"/>
                <a:ea typeface="Proxima Nova"/>
                <a:cs typeface="Proxima Nova"/>
                <a:sym typeface="Proxima Nova"/>
              </a:rPr>
              <a:t>vakantiegeld</a:t>
            </a:r>
            <a:r>
              <a:rPr lang="en" sz="1300">
                <a:latin typeface="Proxima Nova"/>
                <a:ea typeface="Proxima Nova"/>
                <a:cs typeface="Proxima Nova"/>
                <a:sym typeface="Proxima Nova"/>
              </a:rPr>
              <a:t>’ en ‘</a:t>
            </a:r>
            <a:r>
              <a:rPr lang="en" sz="1300" b="1">
                <a:latin typeface="Proxima Nova"/>
                <a:ea typeface="Proxima Nova"/>
                <a:cs typeface="Proxima Nova"/>
                <a:sym typeface="Proxima Nova"/>
              </a:rPr>
              <a:t>eindejaarstoelage</a:t>
            </a:r>
            <a:r>
              <a:rPr lang="en" sz="1300">
                <a:latin typeface="Proxima Nova"/>
                <a:ea typeface="Proxima Nova"/>
                <a:cs typeface="Proxima Nova"/>
                <a:sym typeface="Proxima Nova"/>
              </a:rPr>
              <a:t>’ worden toegevoegd aan Arbeidsloon.</a:t>
            </a:r>
            <a:endParaRPr sz="1300">
              <a:latin typeface="Proxima Nova"/>
              <a:ea typeface="Proxima Nova"/>
              <a:cs typeface="Proxima Nova"/>
              <a:sym typeface="Proxima Nova"/>
            </a:endParaRPr>
          </a:p>
        </p:txBody>
      </p:sp>
      <p:sp>
        <p:nvSpPr>
          <p:cNvPr id="723" name="Google Shape;723;p108"/>
          <p:cNvSpPr/>
          <p:nvPr/>
        </p:nvSpPr>
        <p:spPr>
          <a:xfrm>
            <a:off x="5734813" y="4030550"/>
            <a:ext cx="2246400" cy="149100"/>
          </a:xfrm>
          <a:prstGeom prst="rect">
            <a:avLst/>
          </a:prstGeom>
          <a:solidFill>
            <a:srgbClr val="00FF00">
              <a:alpha val="29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09"/>
          <p:cNvSpPr txBox="1"/>
          <p:nvPr/>
        </p:nvSpPr>
        <p:spPr>
          <a:xfrm>
            <a:off x="303675" y="0"/>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Nieuwste versie model</a:t>
            </a:r>
            <a:endParaRPr sz="3200" b="1"/>
          </a:p>
        </p:txBody>
      </p:sp>
      <p:pic>
        <p:nvPicPr>
          <p:cNvPr id="729" name="Google Shape;729;p109"/>
          <p:cNvPicPr preferRelativeResize="0"/>
          <p:nvPr/>
        </p:nvPicPr>
        <p:blipFill rotWithShape="1">
          <a:blip r:embed="rId3">
            <a:alphaModFix/>
          </a:blip>
          <a:srcRect l="972" t="3787" r="805" b="3824"/>
          <a:stretch/>
        </p:blipFill>
        <p:spPr>
          <a:xfrm>
            <a:off x="448550" y="502150"/>
            <a:ext cx="8463611" cy="4641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grpSp>
        <p:nvGrpSpPr>
          <p:cNvPr id="734" name="Google Shape;734;p110"/>
          <p:cNvGrpSpPr/>
          <p:nvPr/>
        </p:nvGrpSpPr>
        <p:grpSpPr>
          <a:xfrm>
            <a:off x="436187" y="2354104"/>
            <a:ext cx="4010838" cy="435292"/>
            <a:chOff x="5272500" y="3774791"/>
            <a:chExt cx="4010838" cy="435292"/>
          </a:xfrm>
        </p:grpSpPr>
        <p:sp>
          <p:nvSpPr>
            <p:cNvPr id="735" name="Google Shape;735;p110"/>
            <p:cNvSpPr txBox="1"/>
            <p:nvPr/>
          </p:nvSpPr>
          <p:spPr>
            <a:xfrm>
              <a:off x="5756238" y="3792363"/>
              <a:ext cx="3527100" cy="400200"/>
            </a:xfrm>
            <a:prstGeom prst="rect">
              <a:avLst/>
            </a:prstGeom>
            <a:solidFill>
              <a:srgbClr val="FFF2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200" b="1"/>
                <a:t>Is iedereen mee? Zijn er nog vragen?</a:t>
              </a:r>
              <a:endParaRPr sz="1200"/>
            </a:p>
          </p:txBody>
        </p:sp>
        <p:pic>
          <p:nvPicPr>
            <p:cNvPr id="736" name="Google Shape;736;p110"/>
            <p:cNvPicPr preferRelativeResize="0"/>
            <p:nvPr/>
          </p:nvPicPr>
          <p:blipFill>
            <a:blip r:embed="rId3">
              <a:alphaModFix/>
            </a:blip>
            <a:stretch>
              <a:fillRect/>
            </a:stretch>
          </p:blipFill>
          <p:spPr>
            <a:xfrm>
              <a:off x="5272500" y="3774791"/>
              <a:ext cx="435300" cy="435292"/>
            </a:xfrm>
            <a:prstGeom prst="rect">
              <a:avLst/>
            </a:prstGeom>
            <a:noFill/>
            <a:ln>
              <a:noFill/>
            </a:ln>
          </p:spPr>
        </p:pic>
      </p:grpSp>
      <p:pic>
        <p:nvPicPr>
          <p:cNvPr id="737" name="Google Shape;737;p110"/>
          <p:cNvPicPr preferRelativeResize="0"/>
          <p:nvPr/>
        </p:nvPicPr>
        <p:blipFill rotWithShape="1">
          <a:blip r:embed="rId4">
            <a:alphaModFix amt="40000"/>
          </a:blip>
          <a:srcRect r="49451"/>
          <a:stretch/>
        </p:blipFill>
        <p:spPr>
          <a:xfrm>
            <a:off x="4732325" y="0"/>
            <a:ext cx="4411674" cy="5143501"/>
          </a:xfrm>
          <a:prstGeom prst="rect">
            <a:avLst/>
          </a:prstGeom>
          <a:noFill/>
          <a:ln>
            <a:noFill/>
          </a:ln>
        </p:spPr>
      </p:pic>
      <p:sp>
        <p:nvSpPr>
          <p:cNvPr id="738" name="Google Shape;738;p110"/>
          <p:cNvSpPr txBox="1"/>
          <p:nvPr/>
        </p:nvSpPr>
        <p:spPr>
          <a:xfrm>
            <a:off x="3238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000" b="1"/>
              <a:t>Checkpoint</a:t>
            </a:r>
            <a:endParaRPr sz="3000" b="1"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p111"/>
          <p:cNvGrpSpPr/>
          <p:nvPr/>
        </p:nvGrpSpPr>
        <p:grpSpPr>
          <a:xfrm>
            <a:off x="791825" y="1209932"/>
            <a:ext cx="2728519" cy="2723643"/>
            <a:chOff x="3183650" y="1227782"/>
            <a:chExt cx="2728519" cy="2723643"/>
          </a:xfrm>
        </p:grpSpPr>
        <p:sp>
          <p:nvSpPr>
            <p:cNvPr id="744" name="Google Shape;744;p111"/>
            <p:cNvSpPr/>
            <p:nvPr/>
          </p:nvSpPr>
          <p:spPr>
            <a:xfrm>
              <a:off x="3231819" y="1227782"/>
              <a:ext cx="2680350" cy="2687950"/>
            </a:xfrm>
            <a:custGeom>
              <a:avLst/>
              <a:gdLst/>
              <a:ahLst/>
              <a:cxnLst/>
              <a:rect l="l" t="t" r="r" b="b"/>
              <a:pathLst>
                <a:path w="704" h="706" extrusionOk="0">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5" name="Google Shape;745;p111"/>
            <p:cNvSpPr/>
            <p:nvPr/>
          </p:nvSpPr>
          <p:spPr>
            <a:xfrm>
              <a:off x="3276300" y="1266125"/>
              <a:ext cx="2591400" cy="26496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11"/>
            <p:cNvSpPr/>
            <p:nvPr/>
          </p:nvSpPr>
          <p:spPr>
            <a:xfrm>
              <a:off x="3183650" y="3663725"/>
              <a:ext cx="2728500" cy="28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7" name="Google Shape;747;p111"/>
          <p:cNvPicPr preferRelativeResize="0"/>
          <p:nvPr/>
        </p:nvPicPr>
        <p:blipFill rotWithShape="1">
          <a:blip r:embed="rId3">
            <a:alphaModFix/>
          </a:blip>
          <a:srcRect l="1220" r="1132"/>
          <a:stretch/>
        </p:blipFill>
        <p:spPr>
          <a:xfrm>
            <a:off x="5792025" y="0"/>
            <a:ext cx="3351975" cy="5143500"/>
          </a:xfrm>
          <a:prstGeom prst="rect">
            <a:avLst/>
          </a:prstGeom>
          <a:noFill/>
          <a:ln>
            <a:noFill/>
          </a:ln>
        </p:spPr>
      </p:pic>
      <p:sp>
        <p:nvSpPr>
          <p:cNvPr id="748" name="Google Shape;748;p111"/>
          <p:cNvSpPr txBox="1"/>
          <p:nvPr/>
        </p:nvSpPr>
        <p:spPr>
          <a:xfrm>
            <a:off x="436950" y="257275"/>
            <a:ext cx="48399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Een kleine pauze...</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grpSp>
        <p:nvGrpSpPr>
          <p:cNvPr id="753" name="Google Shape;753;p112"/>
          <p:cNvGrpSpPr/>
          <p:nvPr/>
        </p:nvGrpSpPr>
        <p:grpSpPr>
          <a:xfrm>
            <a:off x="805104" y="1217941"/>
            <a:ext cx="2699958" cy="2707619"/>
            <a:chOff x="3221304" y="1218766"/>
            <a:chExt cx="2699958" cy="2707619"/>
          </a:xfrm>
        </p:grpSpPr>
        <p:sp>
          <p:nvSpPr>
            <p:cNvPr id="754" name="Google Shape;754;p112"/>
            <p:cNvSpPr/>
            <p:nvPr/>
          </p:nvSpPr>
          <p:spPr>
            <a:xfrm>
              <a:off x="3221304" y="1218766"/>
              <a:ext cx="2699958" cy="2707619"/>
            </a:xfrm>
            <a:custGeom>
              <a:avLst/>
              <a:gdLst/>
              <a:ahLst/>
              <a:cxnLst/>
              <a:rect l="l" t="t" r="r" b="b"/>
              <a:pathLst>
                <a:path w="704" h="706" extrusionOk="0">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5" name="Google Shape;755;p112"/>
            <p:cNvSpPr/>
            <p:nvPr/>
          </p:nvSpPr>
          <p:spPr>
            <a:xfrm>
              <a:off x="3285925" y="1303350"/>
              <a:ext cx="2583300" cy="2589300"/>
            </a:xfrm>
            <a:prstGeom prst="rect">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6" name="Google Shape;756;p112"/>
          <p:cNvPicPr preferRelativeResize="0"/>
          <p:nvPr/>
        </p:nvPicPr>
        <p:blipFill rotWithShape="1">
          <a:blip r:embed="rId3">
            <a:alphaModFix/>
          </a:blip>
          <a:srcRect l="25567" r="25572"/>
          <a:stretch/>
        </p:blipFill>
        <p:spPr>
          <a:xfrm>
            <a:off x="5792025" y="0"/>
            <a:ext cx="3351975" cy="5143500"/>
          </a:xfrm>
          <a:prstGeom prst="rect">
            <a:avLst/>
          </a:prstGeom>
          <a:noFill/>
          <a:ln>
            <a:noFill/>
          </a:ln>
        </p:spPr>
      </p:pic>
      <p:sp>
        <p:nvSpPr>
          <p:cNvPr id="757" name="Google Shape;757;p112"/>
          <p:cNvSpPr txBox="1"/>
          <p:nvPr/>
        </p:nvSpPr>
        <p:spPr>
          <a:xfrm>
            <a:off x="436950" y="257275"/>
            <a:ext cx="3885000" cy="579000"/>
          </a:xfrm>
          <a:prstGeom prst="rect">
            <a:avLst/>
          </a:prstGeom>
          <a:noFill/>
          <a:ln w="9525" cap="flat" cmpd="sng">
            <a:solidFill>
              <a:schemeClr val="lt1"/>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Welkom terug!</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95"/>
          <p:cNvSpPr/>
          <p:nvPr/>
        </p:nvSpPr>
        <p:spPr>
          <a:xfrm>
            <a:off x="2037100" y="1992838"/>
            <a:ext cx="1568700" cy="156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5"/>
          <p:cNvSpPr/>
          <p:nvPr/>
        </p:nvSpPr>
        <p:spPr>
          <a:xfrm>
            <a:off x="2150975" y="1992838"/>
            <a:ext cx="1568700" cy="156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1" name="Google Shape;521;p95"/>
          <p:cNvPicPr preferRelativeResize="0"/>
          <p:nvPr/>
        </p:nvPicPr>
        <p:blipFill>
          <a:blip r:embed="rId3">
            <a:alphaModFix/>
          </a:blip>
          <a:stretch>
            <a:fillRect/>
          </a:stretch>
        </p:blipFill>
        <p:spPr>
          <a:xfrm>
            <a:off x="2398063" y="2353798"/>
            <a:ext cx="846775" cy="846775"/>
          </a:xfrm>
          <a:prstGeom prst="rect">
            <a:avLst/>
          </a:prstGeom>
          <a:noFill/>
          <a:ln>
            <a:noFill/>
          </a:ln>
        </p:spPr>
      </p:pic>
      <p:sp>
        <p:nvSpPr>
          <p:cNvPr id="522" name="Google Shape;522;p9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Doel van vandaag</a:t>
            </a:r>
            <a:endParaRPr sz="3200" b="1" i="0" u="none" strike="noStrike" cap="none">
              <a:solidFill>
                <a:srgbClr val="000000"/>
              </a:solidFill>
              <a:latin typeface="Arial"/>
              <a:ea typeface="Arial"/>
              <a:cs typeface="Arial"/>
              <a:sym typeface="Arial"/>
            </a:endParaRPr>
          </a:p>
        </p:txBody>
      </p:sp>
      <p:sp>
        <p:nvSpPr>
          <p:cNvPr id="523" name="Google Shape;523;p95"/>
          <p:cNvSpPr/>
          <p:nvPr/>
        </p:nvSpPr>
        <p:spPr>
          <a:xfrm>
            <a:off x="4379550" y="1571975"/>
            <a:ext cx="4261500" cy="272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b="1">
                <a:solidFill>
                  <a:schemeClr val="dk1"/>
                </a:solidFill>
              </a:rPr>
              <a:t>Afstemming van een nieuwe versie van het datamodel</a:t>
            </a:r>
            <a:endParaRPr sz="1100"/>
          </a:p>
        </p:txBody>
      </p:sp>
      <p:sp>
        <p:nvSpPr>
          <p:cNvPr id="524" name="Google Shape;524;p95"/>
          <p:cNvSpPr/>
          <p:nvPr/>
        </p:nvSpPr>
        <p:spPr>
          <a:xfrm>
            <a:off x="4354950" y="2306300"/>
            <a:ext cx="39942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1" dirty="0">
                <a:solidFill>
                  <a:schemeClr val="dk1"/>
                </a:solidFill>
              </a:rPr>
              <a:t>Begrijpen uitgewerkte use cases</a:t>
            </a:r>
            <a:endParaRPr sz="1100" dirty="0"/>
          </a:p>
        </p:txBody>
      </p:sp>
      <p:sp>
        <p:nvSpPr>
          <p:cNvPr id="525" name="Google Shape;525;p95"/>
          <p:cNvSpPr/>
          <p:nvPr/>
        </p:nvSpPr>
        <p:spPr>
          <a:xfrm>
            <a:off x="3764075" y="1482355"/>
            <a:ext cx="457199" cy="451340"/>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6" name="Google Shape;526;p95"/>
          <p:cNvSpPr/>
          <p:nvPr/>
        </p:nvSpPr>
        <p:spPr>
          <a:xfrm>
            <a:off x="3840273" y="1529247"/>
            <a:ext cx="181710" cy="316523"/>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7" name="Google Shape;527;p95"/>
          <p:cNvSpPr/>
          <p:nvPr/>
        </p:nvSpPr>
        <p:spPr>
          <a:xfrm>
            <a:off x="3957504" y="1570280"/>
            <a:ext cx="181710" cy="316521"/>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8" name="Google Shape;528;p95"/>
          <p:cNvSpPr/>
          <p:nvPr/>
        </p:nvSpPr>
        <p:spPr>
          <a:xfrm>
            <a:off x="3751763" y="221374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rgbClr val="000000"/>
              </a:solidFill>
              <a:latin typeface="Arial"/>
              <a:ea typeface="Arial"/>
              <a:cs typeface="Arial"/>
              <a:sym typeface="Arial"/>
            </a:endParaRPr>
          </a:p>
        </p:txBody>
      </p:sp>
      <p:sp>
        <p:nvSpPr>
          <p:cNvPr id="529" name="Google Shape;529;p95"/>
          <p:cNvSpPr/>
          <p:nvPr/>
        </p:nvSpPr>
        <p:spPr>
          <a:xfrm>
            <a:off x="4379500" y="3040613"/>
            <a:ext cx="4352700" cy="27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1">
                <a:solidFill>
                  <a:schemeClr val="dk1"/>
                </a:solidFill>
              </a:rPr>
              <a:t>Laatste feedback capteren</a:t>
            </a:r>
            <a:endParaRPr sz="1100"/>
          </a:p>
        </p:txBody>
      </p:sp>
      <p:sp>
        <p:nvSpPr>
          <p:cNvPr id="530" name="Google Shape;530;p95"/>
          <p:cNvSpPr/>
          <p:nvPr/>
        </p:nvSpPr>
        <p:spPr>
          <a:xfrm>
            <a:off x="3764050" y="2931137"/>
            <a:ext cx="457200" cy="457200"/>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4C4C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rgbClr val="000000"/>
              </a:solidFill>
              <a:latin typeface="Arial"/>
              <a:ea typeface="Arial"/>
              <a:cs typeface="Arial"/>
              <a:sym typeface="Arial"/>
            </a:endParaRPr>
          </a:p>
        </p:txBody>
      </p:sp>
      <p:grpSp>
        <p:nvGrpSpPr>
          <p:cNvPr id="531" name="Google Shape;531;p95"/>
          <p:cNvGrpSpPr/>
          <p:nvPr/>
        </p:nvGrpSpPr>
        <p:grpSpPr>
          <a:xfrm>
            <a:off x="3764066" y="3648532"/>
            <a:ext cx="457156" cy="457204"/>
            <a:chOff x="5035550" y="3784600"/>
            <a:chExt cx="422276" cy="420688"/>
          </a:xfrm>
        </p:grpSpPr>
        <p:sp>
          <p:nvSpPr>
            <p:cNvPr id="532" name="Google Shape;532;p95"/>
            <p:cNvSpPr/>
            <p:nvPr/>
          </p:nvSpPr>
          <p:spPr>
            <a:xfrm>
              <a:off x="5035550" y="3784600"/>
              <a:ext cx="422275" cy="420688"/>
            </a:xfrm>
            <a:custGeom>
              <a:avLst/>
              <a:gdLst/>
              <a:ahLst/>
              <a:cxnLst/>
              <a:rect l="l" t="t" r="r" b="b"/>
              <a:pathLst>
                <a:path w="192" h="192" extrusionOk="0">
                  <a:moveTo>
                    <a:pt x="184" y="184"/>
                  </a:moveTo>
                  <a:cubicBezTo>
                    <a:pt x="158" y="184"/>
                    <a:pt x="158" y="184"/>
                    <a:pt x="158" y="184"/>
                  </a:cubicBezTo>
                  <a:cubicBezTo>
                    <a:pt x="154" y="152"/>
                    <a:pt x="154" y="152"/>
                    <a:pt x="154" y="152"/>
                  </a:cubicBezTo>
                  <a:cubicBezTo>
                    <a:pt x="152" y="144"/>
                    <a:pt x="145" y="137"/>
                    <a:pt x="137" y="134"/>
                  </a:cubicBezTo>
                  <a:cubicBezTo>
                    <a:pt x="112" y="126"/>
                    <a:pt x="112" y="126"/>
                    <a:pt x="112" y="126"/>
                  </a:cubicBezTo>
                  <a:cubicBezTo>
                    <a:pt x="109" y="125"/>
                    <a:pt x="106" y="126"/>
                    <a:pt x="103" y="128"/>
                  </a:cubicBezTo>
                  <a:cubicBezTo>
                    <a:pt x="102" y="130"/>
                    <a:pt x="102" y="130"/>
                    <a:pt x="102" y="130"/>
                  </a:cubicBezTo>
                  <a:cubicBezTo>
                    <a:pt x="100" y="132"/>
                    <a:pt x="98" y="133"/>
                    <a:pt x="96" y="133"/>
                  </a:cubicBezTo>
                  <a:cubicBezTo>
                    <a:pt x="93" y="133"/>
                    <a:pt x="91" y="132"/>
                    <a:pt x="89" y="130"/>
                  </a:cubicBezTo>
                  <a:cubicBezTo>
                    <a:pt x="88" y="128"/>
                    <a:pt x="88" y="128"/>
                    <a:pt x="88" y="128"/>
                  </a:cubicBezTo>
                  <a:cubicBezTo>
                    <a:pt x="85" y="126"/>
                    <a:pt x="82" y="125"/>
                    <a:pt x="79" y="126"/>
                  </a:cubicBezTo>
                  <a:cubicBezTo>
                    <a:pt x="69" y="129"/>
                    <a:pt x="69" y="129"/>
                    <a:pt x="69" y="129"/>
                  </a:cubicBezTo>
                  <a:cubicBezTo>
                    <a:pt x="67" y="114"/>
                    <a:pt x="67" y="114"/>
                    <a:pt x="67" y="114"/>
                  </a:cubicBezTo>
                  <a:cubicBezTo>
                    <a:pt x="67" y="113"/>
                    <a:pt x="67" y="113"/>
                    <a:pt x="67" y="113"/>
                  </a:cubicBezTo>
                  <a:cubicBezTo>
                    <a:pt x="65" y="108"/>
                    <a:pt x="61" y="103"/>
                    <a:pt x="55" y="101"/>
                  </a:cubicBezTo>
                  <a:cubicBezTo>
                    <a:pt x="40" y="96"/>
                    <a:pt x="40" y="96"/>
                    <a:pt x="40" y="96"/>
                  </a:cubicBezTo>
                  <a:cubicBezTo>
                    <a:pt x="38" y="95"/>
                    <a:pt x="35" y="96"/>
                    <a:pt x="34" y="98"/>
                  </a:cubicBezTo>
                  <a:cubicBezTo>
                    <a:pt x="32" y="99"/>
                    <a:pt x="32" y="99"/>
                    <a:pt x="32" y="99"/>
                  </a:cubicBezTo>
                  <a:cubicBezTo>
                    <a:pt x="32" y="100"/>
                    <a:pt x="31" y="100"/>
                    <a:pt x="30" y="100"/>
                  </a:cubicBezTo>
                  <a:cubicBezTo>
                    <a:pt x="29" y="100"/>
                    <a:pt x="28" y="100"/>
                    <a:pt x="27" y="99"/>
                  </a:cubicBezTo>
                  <a:cubicBezTo>
                    <a:pt x="26" y="98"/>
                    <a:pt x="26" y="98"/>
                    <a:pt x="26" y="98"/>
                  </a:cubicBezTo>
                  <a:cubicBezTo>
                    <a:pt x="24" y="96"/>
                    <a:pt x="21" y="95"/>
                    <a:pt x="19" y="96"/>
                  </a:cubicBezTo>
                  <a:cubicBezTo>
                    <a:pt x="7" y="100"/>
                    <a:pt x="7" y="100"/>
                    <a:pt x="7" y="100"/>
                  </a:cubicBezTo>
                  <a:cubicBezTo>
                    <a:pt x="7" y="8"/>
                    <a:pt x="7" y="8"/>
                    <a:pt x="7" y="8"/>
                  </a:cubicBezTo>
                  <a:cubicBezTo>
                    <a:pt x="81" y="8"/>
                    <a:pt x="81" y="8"/>
                    <a:pt x="81" y="8"/>
                  </a:cubicBezTo>
                  <a:cubicBezTo>
                    <a:pt x="81" y="0"/>
                    <a:pt x="81" y="0"/>
                    <a:pt x="81" y="0"/>
                  </a:cubicBezTo>
                  <a:cubicBezTo>
                    <a:pt x="0" y="0"/>
                    <a:pt x="0" y="0"/>
                    <a:pt x="0" y="0"/>
                  </a:cubicBezTo>
                  <a:cubicBezTo>
                    <a:pt x="0" y="192"/>
                    <a:pt x="0" y="192"/>
                    <a:pt x="0" y="192"/>
                  </a:cubicBezTo>
                  <a:cubicBezTo>
                    <a:pt x="40" y="192"/>
                    <a:pt x="40" y="192"/>
                    <a:pt x="40" y="192"/>
                  </a:cubicBezTo>
                  <a:cubicBezTo>
                    <a:pt x="44" y="155"/>
                    <a:pt x="44" y="155"/>
                    <a:pt x="44" y="155"/>
                  </a:cubicBezTo>
                  <a:cubicBezTo>
                    <a:pt x="46" y="149"/>
                    <a:pt x="51" y="144"/>
                    <a:pt x="57" y="142"/>
                  </a:cubicBezTo>
                  <a:cubicBezTo>
                    <a:pt x="81" y="134"/>
                    <a:pt x="81" y="134"/>
                    <a:pt x="81" y="134"/>
                  </a:cubicBezTo>
                  <a:cubicBezTo>
                    <a:pt x="82" y="134"/>
                    <a:pt x="82" y="134"/>
                    <a:pt x="82" y="134"/>
                  </a:cubicBezTo>
                  <a:cubicBezTo>
                    <a:pt x="82" y="134"/>
                    <a:pt x="82" y="134"/>
                    <a:pt x="82" y="134"/>
                  </a:cubicBezTo>
                  <a:cubicBezTo>
                    <a:pt x="84" y="136"/>
                    <a:pt x="84" y="136"/>
                    <a:pt x="84" y="136"/>
                  </a:cubicBezTo>
                  <a:cubicBezTo>
                    <a:pt x="87" y="139"/>
                    <a:pt x="91" y="141"/>
                    <a:pt x="96" y="141"/>
                  </a:cubicBezTo>
                  <a:cubicBezTo>
                    <a:pt x="100" y="141"/>
                    <a:pt x="104" y="139"/>
                    <a:pt x="107" y="136"/>
                  </a:cubicBezTo>
                  <a:cubicBezTo>
                    <a:pt x="109" y="134"/>
                    <a:pt x="109" y="134"/>
                    <a:pt x="109" y="134"/>
                  </a:cubicBezTo>
                  <a:cubicBezTo>
                    <a:pt x="109" y="134"/>
                    <a:pt x="109" y="134"/>
                    <a:pt x="109" y="134"/>
                  </a:cubicBezTo>
                  <a:cubicBezTo>
                    <a:pt x="109" y="134"/>
                    <a:pt x="109" y="134"/>
                    <a:pt x="109" y="134"/>
                  </a:cubicBezTo>
                  <a:cubicBezTo>
                    <a:pt x="134" y="142"/>
                    <a:pt x="134" y="142"/>
                    <a:pt x="134" y="142"/>
                  </a:cubicBezTo>
                  <a:cubicBezTo>
                    <a:pt x="140" y="144"/>
                    <a:pt x="145" y="149"/>
                    <a:pt x="146" y="154"/>
                  </a:cubicBezTo>
                  <a:cubicBezTo>
                    <a:pt x="151" y="192"/>
                    <a:pt x="151" y="192"/>
                    <a:pt x="151" y="192"/>
                  </a:cubicBezTo>
                  <a:cubicBezTo>
                    <a:pt x="192" y="192"/>
                    <a:pt x="192" y="192"/>
                    <a:pt x="192" y="192"/>
                  </a:cubicBezTo>
                  <a:cubicBezTo>
                    <a:pt x="192" y="88"/>
                    <a:pt x="192" y="88"/>
                    <a:pt x="192" y="88"/>
                  </a:cubicBezTo>
                  <a:cubicBezTo>
                    <a:pt x="184" y="88"/>
                    <a:pt x="184" y="88"/>
                    <a:pt x="184" y="88"/>
                  </a:cubicBezTo>
                  <a:lnTo>
                    <a:pt x="184" y="184"/>
                  </a:lnTo>
                  <a:close/>
                  <a:moveTo>
                    <a:pt x="33" y="184"/>
                  </a:moveTo>
                  <a:cubicBezTo>
                    <a:pt x="7" y="184"/>
                    <a:pt x="7" y="184"/>
                    <a:pt x="7" y="184"/>
                  </a:cubicBezTo>
                  <a:cubicBezTo>
                    <a:pt x="7" y="109"/>
                    <a:pt x="7" y="109"/>
                    <a:pt x="7" y="109"/>
                  </a:cubicBezTo>
                  <a:cubicBezTo>
                    <a:pt x="21" y="104"/>
                    <a:pt x="21" y="104"/>
                    <a:pt x="21" y="104"/>
                  </a:cubicBezTo>
                  <a:cubicBezTo>
                    <a:pt x="21" y="105"/>
                    <a:pt x="21" y="105"/>
                    <a:pt x="21" y="105"/>
                  </a:cubicBezTo>
                  <a:cubicBezTo>
                    <a:pt x="24" y="107"/>
                    <a:pt x="27" y="108"/>
                    <a:pt x="30" y="108"/>
                  </a:cubicBezTo>
                  <a:cubicBezTo>
                    <a:pt x="33" y="108"/>
                    <a:pt x="36" y="107"/>
                    <a:pt x="38" y="105"/>
                  </a:cubicBezTo>
                  <a:cubicBezTo>
                    <a:pt x="39" y="104"/>
                    <a:pt x="39" y="104"/>
                    <a:pt x="39" y="104"/>
                  </a:cubicBezTo>
                  <a:cubicBezTo>
                    <a:pt x="53" y="109"/>
                    <a:pt x="53" y="109"/>
                    <a:pt x="53" y="109"/>
                  </a:cubicBezTo>
                  <a:cubicBezTo>
                    <a:pt x="56" y="110"/>
                    <a:pt x="58" y="112"/>
                    <a:pt x="59" y="115"/>
                  </a:cubicBezTo>
                  <a:cubicBezTo>
                    <a:pt x="61" y="132"/>
                    <a:pt x="61" y="132"/>
                    <a:pt x="61" y="132"/>
                  </a:cubicBezTo>
                  <a:cubicBezTo>
                    <a:pt x="54" y="134"/>
                    <a:pt x="54" y="134"/>
                    <a:pt x="54" y="134"/>
                  </a:cubicBezTo>
                  <a:cubicBezTo>
                    <a:pt x="46" y="137"/>
                    <a:pt x="39" y="144"/>
                    <a:pt x="37" y="153"/>
                  </a:cubicBezTo>
                  <a:lnTo>
                    <a:pt x="33" y="184"/>
                  </a:lnTo>
                  <a:close/>
                </a:path>
              </a:pathLst>
            </a:custGeom>
            <a:solidFill>
              <a:srgbClr val="3736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6B6B6B"/>
                </a:solidFill>
                <a:latin typeface="Arial"/>
                <a:ea typeface="Arial"/>
                <a:cs typeface="Arial"/>
                <a:sym typeface="Arial"/>
              </a:endParaRPr>
            </a:p>
          </p:txBody>
        </p:sp>
        <p:sp>
          <p:nvSpPr>
            <p:cNvPr id="533" name="Google Shape;533;p95"/>
            <p:cNvSpPr/>
            <p:nvPr/>
          </p:nvSpPr>
          <p:spPr>
            <a:xfrm>
              <a:off x="5195888" y="3919538"/>
              <a:ext cx="98425" cy="134938"/>
            </a:xfrm>
            <a:custGeom>
              <a:avLst/>
              <a:gdLst/>
              <a:ahLst/>
              <a:cxnLst/>
              <a:rect l="l" t="t" r="r" b="b"/>
              <a:pathLst>
                <a:path w="45" h="61" extrusionOk="0">
                  <a:moveTo>
                    <a:pt x="23" y="0"/>
                  </a:moveTo>
                  <a:cubicBezTo>
                    <a:pt x="10" y="0"/>
                    <a:pt x="0" y="11"/>
                    <a:pt x="0" y="25"/>
                  </a:cubicBezTo>
                  <a:cubicBezTo>
                    <a:pt x="0" y="38"/>
                    <a:pt x="3" y="48"/>
                    <a:pt x="8" y="53"/>
                  </a:cubicBezTo>
                  <a:cubicBezTo>
                    <a:pt x="12" y="58"/>
                    <a:pt x="16" y="61"/>
                    <a:pt x="23" y="61"/>
                  </a:cubicBezTo>
                  <a:cubicBezTo>
                    <a:pt x="30" y="61"/>
                    <a:pt x="34" y="57"/>
                    <a:pt x="38" y="53"/>
                  </a:cubicBezTo>
                  <a:cubicBezTo>
                    <a:pt x="43" y="48"/>
                    <a:pt x="45" y="38"/>
                    <a:pt x="45" y="25"/>
                  </a:cubicBezTo>
                  <a:cubicBezTo>
                    <a:pt x="45" y="11"/>
                    <a:pt x="35" y="0"/>
                    <a:pt x="23" y="0"/>
                  </a:cubicBezTo>
                  <a:close/>
                  <a:moveTo>
                    <a:pt x="23" y="54"/>
                  </a:moveTo>
                  <a:cubicBezTo>
                    <a:pt x="20" y="54"/>
                    <a:pt x="18" y="52"/>
                    <a:pt x="14" y="48"/>
                  </a:cubicBezTo>
                  <a:cubicBezTo>
                    <a:pt x="10" y="44"/>
                    <a:pt x="8" y="36"/>
                    <a:pt x="8" y="25"/>
                  </a:cubicBezTo>
                  <a:cubicBezTo>
                    <a:pt x="8" y="15"/>
                    <a:pt x="15" y="8"/>
                    <a:pt x="23" y="8"/>
                  </a:cubicBezTo>
                  <a:cubicBezTo>
                    <a:pt x="31" y="8"/>
                    <a:pt x="37" y="15"/>
                    <a:pt x="37" y="25"/>
                  </a:cubicBezTo>
                  <a:cubicBezTo>
                    <a:pt x="37" y="35"/>
                    <a:pt x="35" y="44"/>
                    <a:pt x="32" y="48"/>
                  </a:cubicBezTo>
                  <a:cubicBezTo>
                    <a:pt x="28" y="52"/>
                    <a:pt x="26" y="54"/>
                    <a:pt x="23" y="54"/>
                  </a:cubicBezTo>
                  <a:close/>
                </a:path>
              </a:pathLst>
            </a:custGeom>
            <a:solidFill>
              <a:srgbClr val="3736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6B6B6B"/>
                </a:solidFill>
                <a:latin typeface="Arial"/>
                <a:ea typeface="Arial"/>
                <a:cs typeface="Arial"/>
                <a:sym typeface="Arial"/>
              </a:endParaRPr>
            </a:p>
          </p:txBody>
        </p:sp>
        <p:sp>
          <p:nvSpPr>
            <p:cNvPr id="534" name="Google Shape;534;p95"/>
            <p:cNvSpPr/>
            <p:nvPr/>
          </p:nvSpPr>
          <p:spPr>
            <a:xfrm>
              <a:off x="5068888" y="3898900"/>
              <a:ext cx="65088" cy="88900"/>
            </a:xfrm>
            <a:custGeom>
              <a:avLst/>
              <a:gdLst/>
              <a:ahLst/>
              <a:cxnLst/>
              <a:rect l="l" t="t" r="r" b="b"/>
              <a:pathLst>
                <a:path w="30" h="41" extrusionOk="0">
                  <a:moveTo>
                    <a:pt x="0" y="17"/>
                  </a:moveTo>
                  <a:cubicBezTo>
                    <a:pt x="0" y="25"/>
                    <a:pt x="1" y="31"/>
                    <a:pt x="5" y="35"/>
                  </a:cubicBezTo>
                  <a:cubicBezTo>
                    <a:pt x="7" y="38"/>
                    <a:pt x="10" y="41"/>
                    <a:pt x="15" y="41"/>
                  </a:cubicBezTo>
                  <a:cubicBezTo>
                    <a:pt x="20" y="41"/>
                    <a:pt x="23" y="38"/>
                    <a:pt x="25" y="35"/>
                  </a:cubicBezTo>
                  <a:cubicBezTo>
                    <a:pt x="29" y="31"/>
                    <a:pt x="30" y="25"/>
                    <a:pt x="30" y="17"/>
                  </a:cubicBezTo>
                  <a:cubicBezTo>
                    <a:pt x="30" y="7"/>
                    <a:pt x="24" y="0"/>
                    <a:pt x="15" y="0"/>
                  </a:cubicBezTo>
                  <a:cubicBezTo>
                    <a:pt x="6" y="0"/>
                    <a:pt x="0" y="7"/>
                    <a:pt x="0" y="17"/>
                  </a:cubicBezTo>
                  <a:close/>
                  <a:moveTo>
                    <a:pt x="15" y="33"/>
                  </a:moveTo>
                  <a:cubicBezTo>
                    <a:pt x="14" y="33"/>
                    <a:pt x="13" y="33"/>
                    <a:pt x="11" y="30"/>
                  </a:cubicBezTo>
                  <a:cubicBezTo>
                    <a:pt x="9" y="28"/>
                    <a:pt x="8" y="23"/>
                    <a:pt x="8" y="17"/>
                  </a:cubicBezTo>
                  <a:cubicBezTo>
                    <a:pt x="8" y="12"/>
                    <a:pt x="11" y="8"/>
                    <a:pt x="15" y="8"/>
                  </a:cubicBezTo>
                  <a:cubicBezTo>
                    <a:pt x="19" y="8"/>
                    <a:pt x="23" y="12"/>
                    <a:pt x="23" y="17"/>
                  </a:cubicBezTo>
                  <a:cubicBezTo>
                    <a:pt x="23" y="23"/>
                    <a:pt x="21" y="27"/>
                    <a:pt x="20" y="30"/>
                  </a:cubicBezTo>
                  <a:cubicBezTo>
                    <a:pt x="17" y="33"/>
                    <a:pt x="16" y="33"/>
                    <a:pt x="15" y="33"/>
                  </a:cubicBezTo>
                  <a:close/>
                </a:path>
              </a:pathLst>
            </a:custGeom>
            <a:solidFill>
              <a:srgbClr val="3736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6B6B6B"/>
                </a:solidFill>
                <a:latin typeface="Arial"/>
                <a:ea typeface="Arial"/>
                <a:cs typeface="Arial"/>
                <a:sym typeface="Arial"/>
              </a:endParaRPr>
            </a:p>
          </p:txBody>
        </p:sp>
        <p:sp>
          <p:nvSpPr>
            <p:cNvPr id="535" name="Google Shape;535;p95"/>
            <p:cNvSpPr/>
            <p:nvPr/>
          </p:nvSpPr>
          <p:spPr>
            <a:xfrm>
              <a:off x="5237163" y="3784600"/>
              <a:ext cx="220663" cy="242888"/>
            </a:xfrm>
            <a:custGeom>
              <a:avLst/>
              <a:gdLst/>
              <a:ahLst/>
              <a:cxnLst/>
              <a:rect l="l" t="t" r="r" b="b"/>
              <a:pathLst>
                <a:path w="139" h="153" extrusionOk="0">
                  <a:moveTo>
                    <a:pt x="0" y="0"/>
                  </a:moveTo>
                  <a:lnTo>
                    <a:pt x="0" y="74"/>
                  </a:lnTo>
                  <a:lnTo>
                    <a:pt x="10" y="74"/>
                  </a:lnTo>
                  <a:lnTo>
                    <a:pt x="10" y="9"/>
                  </a:lnTo>
                  <a:lnTo>
                    <a:pt x="128" y="9"/>
                  </a:lnTo>
                  <a:lnTo>
                    <a:pt x="128" y="98"/>
                  </a:lnTo>
                  <a:lnTo>
                    <a:pt x="108" y="98"/>
                  </a:lnTo>
                  <a:lnTo>
                    <a:pt x="78" y="130"/>
                  </a:lnTo>
                  <a:lnTo>
                    <a:pt x="78" y="98"/>
                  </a:lnTo>
                  <a:lnTo>
                    <a:pt x="49" y="98"/>
                  </a:lnTo>
                  <a:lnTo>
                    <a:pt x="49" y="109"/>
                  </a:lnTo>
                  <a:lnTo>
                    <a:pt x="67" y="109"/>
                  </a:lnTo>
                  <a:lnTo>
                    <a:pt x="67" y="153"/>
                  </a:lnTo>
                  <a:lnTo>
                    <a:pt x="112" y="109"/>
                  </a:lnTo>
                  <a:lnTo>
                    <a:pt x="139" y="109"/>
                  </a:lnTo>
                  <a:lnTo>
                    <a:pt x="139" y="0"/>
                  </a:lnTo>
                  <a:lnTo>
                    <a:pt x="0" y="0"/>
                  </a:lnTo>
                  <a:close/>
                </a:path>
              </a:pathLst>
            </a:custGeom>
            <a:solidFill>
              <a:srgbClr val="3736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6B6B6B"/>
                </a:solidFill>
                <a:latin typeface="Arial"/>
                <a:ea typeface="Arial"/>
                <a:cs typeface="Arial"/>
                <a:sym typeface="Arial"/>
              </a:endParaRPr>
            </a:p>
          </p:txBody>
        </p:sp>
        <p:sp>
          <p:nvSpPr>
            <p:cNvPr id="536" name="Google Shape;536;p95"/>
            <p:cNvSpPr/>
            <p:nvPr/>
          </p:nvSpPr>
          <p:spPr>
            <a:xfrm>
              <a:off x="5294313" y="3843338"/>
              <a:ext cx="103200" cy="17400"/>
            </a:xfrm>
            <a:prstGeom prst="rect">
              <a:avLst/>
            </a:prstGeom>
            <a:solidFill>
              <a:srgbClr val="3736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6B6B6B"/>
                </a:solidFill>
                <a:latin typeface="Arial"/>
                <a:ea typeface="Arial"/>
                <a:cs typeface="Arial"/>
                <a:sym typeface="Arial"/>
              </a:endParaRPr>
            </a:p>
          </p:txBody>
        </p:sp>
        <p:sp>
          <p:nvSpPr>
            <p:cNvPr id="537" name="Google Shape;537;p95"/>
            <p:cNvSpPr/>
            <p:nvPr/>
          </p:nvSpPr>
          <p:spPr>
            <a:xfrm>
              <a:off x="5294313" y="3879850"/>
              <a:ext cx="103200" cy="15900"/>
            </a:xfrm>
            <a:prstGeom prst="rect">
              <a:avLst/>
            </a:prstGeom>
            <a:solidFill>
              <a:srgbClr val="3736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6B6B6B"/>
                </a:solidFill>
                <a:latin typeface="Arial"/>
                <a:ea typeface="Arial"/>
                <a:cs typeface="Arial"/>
                <a:sym typeface="Arial"/>
              </a:endParaRPr>
            </a:p>
          </p:txBody>
        </p:sp>
      </p:grpSp>
      <p:sp>
        <p:nvSpPr>
          <p:cNvPr id="538" name="Google Shape;538;p95"/>
          <p:cNvSpPr txBox="1"/>
          <p:nvPr/>
        </p:nvSpPr>
        <p:spPr>
          <a:xfrm>
            <a:off x="4354900" y="3692100"/>
            <a:ext cx="4254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373636"/>
                </a:solidFill>
              </a:rPr>
              <a:t>Publieke review voorbereiden</a:t>
            </a:r>
            <a:endParaRPr sz="1100" b="1">
              <a:solidFill>
                <a:srgbClr val="37363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13"/>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Uitgebreide use case</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763" name="Google Shape;763;p113"/>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4" name="Google Shape;764;p113"/>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14"/>
          <p:cNvSpPr txBox="1"/>
          <p:nvPr/>
        </p:nvSpPr>
        <p:spPr>
          <a:xfrm>
            <a:off x="493950" y="262125"/>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Use case - verschillende loonbrieven (1)</a:t>
            </a:r>
            <a:endParaRPr sz="3200" b="1"/>
          </a:p>
        </p:txBody>
      </p:sp>
      <p:sp>
        <p:nvSpPr>
          <p:cNvPr id="770" name="Google Shape;770;p114"/>
          <p:cNvSpPr txBox="1"/>
          <p:nvPr/>
        </p:nvSpPr>
        <p:spPr>
          <a:xfrm>
            <a:off x="597800" y="1393850"/>
            <a:ext cx="43035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Jan Janssens wordt gevraagd toegang te geven tot zijn recente loonbrieven van de afgelopen drie maanden.</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Jan werkte in </a:t>
            </a:r>
            <a:r>
              <a:rPr lang="en" sz="1300" b="1"/>
              <a:t>april via een interim contract</a:t>
            </a:r>
            <a:r>
              <a:rPr lang="en" sz="1300"/>
              <a:t>, waardoor hij </a:t>
            </a:r>
            <a:r>
              <a:rPr lang="en" sz="1300" b="1"/>
              <a:t>wekelijks</a:t>
            </a:r>
            <a:r>
              <a:rPr lang="en" sz="1300"/>
              <a:t> zijn loon ontving.</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Daarna werd hij </a:t>
            </a:r>
            <a:r>
              <a:rPr lang="en" sz="1300" b="1"/>
              <a:t>vast aangenomen</a:t>
            </a:r>
            <a:r>
              <a:rPr lang="en" sz="1300"/>
              <a:t>, en kreeg hij vanaf mei een </a:t>
            </a:r>
            <a:r>
              <a:rPr lang="en" sz="1300" b="1"/>
              <a:t>maandelijks</a:t>
            </a:r>
            <a:r>
              <a:rPr lang="en" sz="1300"/>
              <a:t> loon.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De lengte van de verloningsperiodes op de loonbrieven van mei en juni zullen dus verschillen tegenover die van de loonbrieven van april.</a:t>
            </a:r>
            <a:endParaRPr sz="1300"/>
          </a:p>
        </p:txBody>
      </p:sp>
      <p:pic>
        <p:nvPicPr>
          <p:cNvPr id="771" name="Google Shape;771;p114"/>
          <p:cNvPicPr preferRelativeResize="0"/>
          <p:nvPr/>
        </p:nvPicPr>
        <p:blipFill>
          <a:blip r:embed="rId3">
            <a:alphaModFix/>
          </a:blip>
          <a:stretch>
            <a:fillRect/>
          </a:stretch>
        </p:blipFill>
        <p:spPr>
          <a:xfrm>
            <a:off x="5129650" y="1516888"/>
            <a:ext cx="4014351" cy="2339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15"/>
          <p:cNvSpPr/>
          <p:nvPr/>
        </p:nvSpPr>
        <p:spPr>
          <a:xfrm>
            <a:off x="567650" y="4262425"/>
            <a:ext cx="1384500" cy="85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15"/>
          <p:cNvSpPr txBox="1"/>
          <p:nvPr/>
        </p:nvSpPr>
        <p:spPr>
          <a:xfrm>
            <a:off x="493950" y="262125"/>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Use case - verschillende loonbrieven (2)</a:t>
            </a:r>
            <a:endParaRPr sz="3200" b="1"/>
          </a:p>
        </p:txBody>
      </p:sp>
      <p:sp>
        <p:nvSpPr>
          <p:cNvPr id="778" name="Google Shape;778;p115"/>
          <p:cNvSpPr txBox="1"/>
          <p:nvPr/>
        </p:nvSpPr>
        <p:spPr>
          <a:xfrm>
            <a:off x="493950" y="794925"/>
            <a:ext cx="3486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Jan werkte in </a:t>
            </a:r>
            <a:r>
              <a:rPr lang="en" sz="1300" b="1"/>
              <a:t>april via een interim </a:t>
            </a:r>
            <a:r>
              <a:rPr lang="en" sz="1300"/>
              <a:t>contract, waardoor hij wekelijks zijn loon ontving.</a:t>
            </a:r>
            <a:endParaRPr sz="1300"/>
          </a:p>
        </p:txBody>
      </p:sp>
      <p:grpSp>
        <p:nvGrpSpPr>
          <p:cNvPr id="779" name="Google Shape;779;p115"/>
          <p:cNvGrpSpPr/>
          <p:nvPr/>
        </p:nvGrpSpPr>
        <p:grpSpPr>
          <a:xfrm>
            <a:off x="1991877" y="1508407"/>
            <a:ext cx="1655468" cy="1208152"/>
            <a:chOff x="1217345" y="2802180"/>
            <a:chExt cx="2911993" cy="954608"/>
          </a:xfrm>
        </p:grpSpPr>
        <p:sp>
          <p:nvSpPr>
            <p:cNvPr id="780" name="Google Shape;780;p115"/>
            <p:cNvSpPr/>
            <p:nvPr/>
          </p:nvSpPr>
          <p:spPr>
            <a:xfrm>
              <a:off x="1217345" y="2802188"/>
              <a:ext cx="2911500" cy="954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373636"/>
                </a:buClr>
                <a:buSzPts val="800"/>
                <a:buChar char="+"/>
              </a:pPr>
              <a:r>
                <a:rPr lang="en" sz="800">
                  <a:solidFill>
                    <a:srgbClr val="373636"/>
                  </a:solidFill>
                </a:rPr>
                <a:t>/geboorte: 23-08-1975</a:t>
              </a:r>
              <a:endParaRPr sz="800" b="1">
                <a:solidFill>
                  <a:srgbClr val="D04A02"/>
                </a:solidFill>
              </a:endParaRPr>
            </a:p>
            <a:p>
              <a:pPr marL="457200" lvl="0" indent="-279400" algn="l" rtl="0">
                <a:spcBef>
                  <a:spcPts val="0"/>
                </a:spcBef>
                <a:spcAft>
                  <a:spcPts val="0"/>
                </a:spcAft>
                <a:buClr>
                  <a:srgbClr val="373636"/>
                </a:buClr>
                <a:buSzPts val="800"/>
                <a:buChar char="+"/>
              </a:pPr>
              <a:r>
                <a:rPr lang="en" sz="800">
                  <a:solidFill>
                    <a:srgbClr val="373636"/>
                  </a:solidFill>
                </a:rPr>
                <a:t>/verblijfplaats: Kerkstraat 1, Antwerpen</a:t>
              </a:r>
              <a:endParaRPr sz="800"/>
            </a:p>
            <a:p>
              <a:pPr marL="457200" lvl="0" indent="-279400" algn="l" rtl="0">
                <a:spcBef>
                  <a:spcPts val="0"/>
                </a:spcBef>
                <a:spcAft>
                  <a:spcPts val="0"/>
                </a:spcAft>
                <a:buSzPts val="800"/>
                <a:buChar char="+"/>
              </a:pPr>
              <a:r>
                <a:rPr lang="en" sz="800">
                  <a:solidFill>
                    <a:srgbClr val="373636"/>
                  </a:solidFill>
                </a:rPr>
                <a:t>volledigeNaam: JanJanssens</a:t>
              </a:r>
              <a:endParaRPr sz="800"/>
            </a:p>
          </p:txBody>
        </p:sp>
        <p:sp>
          <p:nvSpPr>
            <p:cNvPr id="781" name="Google Shape;781;p115"/>
            <p:cNvSpPr/>
            <p:nvPr/>
          </p:nvSpPr>
          <p:spPr>
            <a:xfrm>
              <a:off x="1217837" y="2802180"/>
              <a:ext cx="2911500" cy="2424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782" name="Google Shape;782;p115"/>
          <p:cNvGrpSpPr/>
          <p:nvPr/>
        </p:nvGrpSpPr>
        <p:grpSpPr>
          <a:xfrm>
            <a:off x="1782103" y="3080460"/>
            <a:ext cx="2075006" cy="1091879"/>
            <a:chOff x="1209965" y="2785684"/>
            <a:chExt cx="2832000" cy="1721664"/>
          </a:xfrm>
        </p:grpSpPr>
        <p:sp>
          <p:nvSpPr>
            <p:cNvPr id="783" name="Google Shape;783;p115"/>
            <p:cNvSpPr/>
            <p:nvPr/>
          </p:nvSpPr>
          <p:spPr>
            <a:xfrm>
              <a:off x="1217383" y="2903848"/>
              <a:ext cx="2814300" cy="16035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1B1A1A"/>
                </a:buClr>
                <a:buSzPts val="800"/>
                <a:buChar char="+"/>
              </a:pPr>
              <a:r>
                <a:rPr lang="en" sz="800"/>
                <a:t>bankrekeningnummer: BE12 3456 7890 1234</a:t>
              </a:r>
              <a:endParaRPr sz="800"/>
            </a:p>
            <a:p>
              <a:pPr marL="457200" lvl="0" indent="-279400" algn="l" rtl="0">
                <a:spcBef>
                  <a:spcPts val="0"/>
                </a:spcBef>
                <a:spcAft>
                  <a:spcPts val="0"/>
                </a:spcAft>
                <a:buSzPts val="800"/>
                <a:buChar char="+"/>
              </a:pPr>
              <a:r>
                <a:rPr lang="en" sz="800">
                  <a:solidFill>
                    <a:srgbClr val="1B1A1A"/>
                  </a:solidFill>
                </a:rPr>
                <a:t>contractperiode: </a:t>
              </a:r>
              <a:r>
                <a:rPr lang="en" sz="800" b="1">
                  <a:solidFill>
                    <a:srgbClr val="1B1A1A"/>
                  </a:solidFill>
                </a:rPr>
                <a:t>1 april 2021 tot en met 30 april 2021</a:t>
              </a:r>
              <a:endParaRPr sz="800" b="1"/>
            </a:p>
            <a:p>
              <a:pPr marL="457200" lvl="0" indent="-279400" algn="l" rtl="0">
                <a:spcBef>
                  <a:spcPts val="0"/>
                </a:spcBef>
                <a:spcAft>
                  <a:spcPts val="0"/>
                </a:spcAft>
                <a:buClr>
                  <a:srgbClr val="1B1A1A"/>
                </a:buClr>
                <a:buSzPts val="800"/>
                <a:buChar char="+"/>
              </a:pPr>
              <a:r>
                <a:rPr lang="en" sz="800">
                  <a:solidFill>
                    <a:srgbClr val="1B1A1A"/>
                  </a:solidFill>
                </a:rPr>
                <a:t>statuut: </a:t>
              </a:r>
              <a:r>
                <a:rPr lang="en" sz="800" b="1">
                  <a:solidFill>
                    <a:srgbClr val="1B1A1A"/>
                  </a:solidFill>
                </a:rPr>
                <a:t>interim werknemer</a:t>
              </a:r>
              <a:endParaRPr sz="800" b="1">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tewerkstellingsbreuk: 40u/40u</a:t>
              </a:r>
              <a:endParaRPr sz="800">
                <a:solidFill>
                  <a:srgbClr val="1B1A1A"/>
                </a:solidFill>
              </a:endParaRPr>
            </a:p>
          </p:txBody>
        </p:sp>
        <p:sp>
          <p:nvSpPr>
            <p:cNvPr id="784" name="Google Shape;784;p115"/>
            <p:cNvSpPr/>
            <p:nvPr/>
          </p:nvSpPr>
          <p:spPr>
            <a:xfrm>
              <a:off x="1209965" y="2785684"/>
              <a:ext cx="2832000" cy="3144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Arbeidsrelatie</a:t>
              </a:r>
              <a:endParaRPr sz="1000">
                <a:solidFill>
                  <a:srgbClr val="FFFFFF"/>
                </a:solidFill>
              </a:endParaRPr>
            </a:p>
          </p:txBody>
        </p:sp>
      </p:grpSp>
      <p:grpSp>
        <p:nvGrpSpPr>
          <p:cNvPr id="785" name="Google Shape;785;p115"/>
          <p:cNvGrpSpPr/>
          <p:nvPr/>
        </p:nvGrpSpPr>
        <p:grpSpPr>
          <a:xfrm>
            <a:off x="4317700" y="2147991"/>
            <a:ext cx="1808039" cy="851377"/>
            <a:chOff x="1368740" y="2650843"/>
            <a:chExt cx="2716813" cy="716708"/>
          </a:xfrm>
        </p:grpSpPr>
        <p:sp>
          <p:nvSpPr>
            <p:cNvPr id="786" name="Google Shape;786;p115"/>
            <p:cNvSpPr/>
            <p:nvPr/>
          </p:nvSpPr>
          <p:spPr>
            <a:xfrm>
              <a:off x="1368740" y="2650851"/>
              <a:ext cx="2716800" cy="716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700 EUR</a:t>
              </a:r>
              <a:endParaRPr sz="700"/>
            </a:p>
            <a:p>
              <a:pPr marL="457200" lvl="0" indent="-273050" algn="l" rtl="0">
                <a:spcBef>
                  <a:spcPts val="0"/>
                </a:spcBef>
                <a:spcAft>
                  <a:spcPts val="0"/>
                </a:spcAft>
                <a:buClr>
                  <a:srgbClr val="373636"/>
                </a:buClr>
                <a:buSzPts val="700"/>
                <a:buChar char="+"/>
              </a:pPr>
              <a:r>
                <a:rPr lang="en" sz="700">
                  <a:solidFill>
                    <a:srgbClr val="373636"/>
                  </a:solidFill>
                </a:rPr>
                <a:t>nettoGestortLoon: 500 EUR</a:t>
              </a:r>
              <a:endParaRPr sz="700">
                <a:solidFill>
                  <a:srgbClr val="373636"/>
                </a:solidFill>
              </a:endParaRPr>
            </a:p>
            <a:p>
              <a:pPr marL="457200" lvl="0" indent="-273050" algn="l" rtl="0">
                <a:spcBef>
                  <a:spcPts val="0"/>
                </a:spcBef>
                <a:spcAft>
                  <a:spcPts val="0"/>
                </a:spcAft>
                <a:buClr>
                  <a:srgbClr val="373636"/>
                </a:buClr>
                <a:buSzPts val="700"/>
                <a:buChar char="+"/>
              </a:pPr>
              <a:r>
                <a:rPr lang="en" sz="700">
                  <a:solidFill>
                    <a:srgbClr val="373636"/>
                  </a:solidFill>
                </a:rPr>
                <a:t>nettoloon: 500 EUR</a:t>
              </a:r>
              <a:endParaRPr sz="700"/>
            </a:p>
            <a:p>
              <a:pPr marL="457200" lvl="0" indent="-273050" algn="l" rtl="0">
                <a:spcBef>
                  <a:spcPts val="0"/>
                </a:spcBef>
                <a:spcAft>
                  <a:spcPts val="0"/>
                </a:spcAft>
                <a:buSzPts val="700"/>
                <a:buChar char="+"/>
              </a:pPr>
              <a:r>
                <a:rPr lang="en" sz="700"/>
                <a:t>verloningsperiode: 1 april 2021 tot en met 7 april 2021</a:t>
              </a:r>
              <a:endParaRPr sz="700"/>
            </a:p>
          </p:txBody>
        </p:sp>
        <p:sp>
          <p:nvSpPr>
            <p:cNvPr id="787" name="Google Shape;787;p115"/>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grpSp>
        <p:nvGrpSpPr>
          <p:cNvPr id="788" name="Google Shape;788;p115"/>
          <p:cNvGrpSpPr/>
          <p:nvPr/>
        </p:nvGrpSpPr>
        <p:grpSpPr>
          <a:xfrm>
            <a:off x="6372075" y="2174341"/>
            <a:ext cx="1808038" cy="825003"/>
            <a:chOff x="1368741" y="2650843"/>
            <a:chExt cx="2716812" cy="694506"/>
          </a:xfrm>
        </p:grpSpPr>
        <p:sp>
          <p:nvSpPr>
            <p:cNvPr id="789" name="Google Shape;789;p115"/>
            <p:cNvSpPr/>
            <p:nvPr/>
          </p:nvSpPr>
          <p:spPr>
            <a:xfrm>
              <a:off x="1368741" y="2650849"/>
              <a:ext cx="2716800" cy="6945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700 EUR</a:t>
              </a:r>
              <a:endParaRPr sz="700"/>
            </a:p>
            <a:p>
              <a:pPr marL="457200" lvl="0" indent="-273050" algn="l" rtl="0">
                <a:spcBef>
                  <a:spcPts val="0"/>
                </a:spcBef>
                <a:spcAft>
                  <a:spcPts val="0"/>
                </a:spcAft>
                <a:buClr>
                  <a:srgbClr val="373636"/>
                </a:buClr>
                <a:buSzPts val="700"/>
                <a:buChar char="+"/>
              </a:pPr>
              <a:r>
                <a:rPr lang="en" sz="700">
                  <a:solidFill>
                    <a:srgbClr val="373636"/>
                  </a:solidFill>
                </a:rPr>
                <a:t>nettoGestortLoon: 500 EUR</a:t>
              </a:r>
              <a:endParaRPr sz="700">
                <a:solidFill>
                  <a:srgbClr val="373636"/>
                </a:solidFill>
              </a:endParaRPr>
            </a:p>
            <a:p>
              <a:pPr marL="457200" lvl="0" indent="-273050" algn="l" rtl="0">
                <a:spcBef>
                  <a:spcPts val="0"/>
                </a:spcBef>
                <a:spcAft>
                  <a:spcPts val="0"/>
                </a:spcAft>
                <a:buClr>
                  <a:srgbClr val="373636"/>
                </a:buClr>
                <a:buSzPts val="700"/>
                <a:buChar char="+"/>
              </a:pPr>
              <a:r>
                <a:rPr lang="en" sz="700">
                  <a:solidFill>
                    <a:srgbClr val="373636"/>
                  </a:solidFill>
                </a:rPr>
                <a:t>nettoloon: 500 EUR</a:t>
              </a:r>
              <a:endParaRPr sz="700"/>
            </a:p>
            <a:p>
              <a:pPr marL="457200" lvl="0" indent="-273050" algn="l" rtl="0">
                <a:spcBef>
                  <a:spcPts val="0"/>
                </a:spcBef>
                <a:spcAft>
                  <a:spcPts val="0"/>
                </a:spcAft>
                <a:buSzPts val="700"/>
                <a:buChar char="+"/>
              </a:pPr>
              <a:r>
                <a:rPr lang="en" sz="700"/>
                <a:t>verloningsperiode: 8 april 2021 tot en met 14 april 2021</a:t>
              </a:r>
              <a:endParaRPr sz="700"/>
            </a:p>
          </p:txBody>
        </p:sp>
        <p:sp>
          <p:nvSpPr>
            <p:cNvPr id="790" name="Google Shape;790;p115"/>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grpSp>
        <p:nvGrpSpPr>
          <p:cNvPr id="791" name="Google Shape;791;p115"/>
          <p:cNvGrpSpPr/>
          <p:nvPr/>
        </p:nvGrpSpPr>
        <p:grpSpPr>
          <a:xfrm>
            <a:off x="4317700" y="3591875"/>
            <a:ext cx="1808039" cy="851368"/>
            <a:chOff x="1368740" y="2650839"/>
            <a:chExt cx="2716813" cy="716700"/>
          </a:xfrm>
        </p:grpSpPr>
        <p:sp>
          <p:nvSpPr>
            <p:cNvPr id="792" name="Google Shape;792;p115"/>
            <p:cNvSpPr/>
            <p:nvPr/>
          </p:nvSpPr>
          <p:spPr>
            <a:xfrm>
              <a:off x="1368740" y="2650839"/>
              <a:ext cx="2716800" cy="716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700 EUR</a:t>
              </a:r>
              <a:endParaRPr sz="700"/>
            </a:p>
            <a:p>
              <a:pPr marL="457200" lvl="0" indent="-273050" algn="l" rtl="0">
                <a:spcBef>
                  <a:spcPts val="0"/>
                </a:spcBef>
                <a:spcAft>
                  <a:spcPts val="0"/>
                </a:spcAft>
                <a:buClr>
                  <a:srgbClr val="373636"/>
                </a:buClr>
                <a:buSzPts val="700"/>
                <a:buChar char="+"/>
              </a:pPr>
              <a:r>
                <a:rPr lang="en" sz="700">
                  <a:solidFill>
                    <a:srgbClr val="373636"/>
                  </a:solidFill>
                </a:rPr>
                <a:t>nettoGestortLoon: 500 EUR</a:t>
              </a:r>
              <a:endParaRPr sz="700">
                <a:solidFill>
                  <a:srgbClr val="373636"/>
                </a:solidFill>
              </a:endParaRPr>
            </a:p>
            <a:p>
              <a:pPr marL="457200" lvl="0" indent="-273050" algn="l" rtl="0">
                <a:spcBef>
                  <a:spcPts val="0"/>
                </a:spcBef>
                <a:spcAft>
                  <a:spcPts val="0"/>
                </a:spcAft>
                <a:buClr>
                  <a:srgbClr val="373636"/>
                </a:buClr>
                <a:buSzPts val="700"/>
                <a:buChar char="+"/>
              </a:pPr>
              <a:r>
                <a:rPr lang="en" sz="700">
                  <a:solidFill>
                    <a:srgbClr val="373636"/>
                  </a:solidFill>
                </a:rPr>
                <a:t>nettoloon: 500 EUR</a:t>
              </a:r>
              <a:endParaRPr sz="700"/>
            </a:p>
            <a:p>
              <a:pPr marL="457200" lvl="0" indent="-273050" algn="l" rtl="0">
                <a:spcBef>
                  <a:spcPts val="0"/>
                </a:spcBef>
                <a:spcAft>
                  <a:spcPts val="0"/>
                </a:spcAft>
                <a:buSzPts val="700"/>
                <a:buChar char="+"/>
              </a:pPr>
              <a:r>
                <a:rPr lang="en" sz="700"/>
                <a:t>verloningsperiode: 15 april 2021 tot en met 22 april 2021</a:t>
              </a:r>
              <a:endParaRPr sz="700"/>
            </a:p>
          </p:txBody>
        </p:sp>
        <p:sp>
          <p:nvSpPr>
            <p:cNvPr id="793" name="Google Shape;793;p115"/>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grpSp>
        <p:nvGrpSpPr>
          <p:cNvPr id="794" name="Google Shape;794;p115"/>
          <p:cNvGrpSpPr/>
          <p:nvPr/>
        </p:nvGrpSpPr>
        <p:grpSpPr>
          <a:xfrm>
            <a:off x="6372075" y="3605043"/>
            <a:ext cx="1808038" cy="825002"/>
            <a:chOff x="1368741" y="2650843"/>
            <a:chExt cx="2716812" cy="694505"/>
          </a:xfrm>
        </p:grpSpPr>
        <p:sp>
          <p:nvSpPr>
            <p:cNvPr id="795" name="Google Shape;795;p115"/>
            <p:cNvSpPr/>
            <p:nvPr/>
          </p:nvSpPr>
          <p:spPr>
            <a:xfrm>
              <a:off x="1368741" y="2650848"/>
              <a:ext cx="2716800" cy="6945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700 EUR</a:t>
              </a:r>
              <a:endParaRPr sz="700"/>
            </a:p>
            <a:p>
              <a:pPr marL="457200" lvl="0" indent="-273050" algn="l" rtl="0">
                <a:spcBef>
                  <a:spcPts val="0"/>
                </a:spcBef>
                <a:spcAft>
                  <a:spcPts val="0"/>
                </a:spcAft>
                <a:buClr>
                  <a:srgbClr val="373636"/>
                </a:buClr>
                <a:buSzPts val="700"/>
                <a:buChar char="+"/>
              </a:pPr>
              <a:r>
                <a:rPr lang="en" sz="700">
                  <a:solidFill>
                    <a:srgbClr val="373636"/>
                  </a:solidFill>
                </a:rPr>
                <a:t>nettoGestortLoon: 500 EUR</a:t>
              </a:r>
              <a:endParaRPr sz="700">
                <a:solidFill>
                  <a:srgbClr val="373636"/>
                </a:solidFill>
              </a:endParaRPr>
            </a:p>
            <a:p>
              <a:pPr marL="457200" lvl="0" indent="-273050" algn="l" rtl="0">
                <a:spcBef>
                  <a:spcPts val="0"/>
                </a:spcBef>
                <a:spcAft>
                  <a:spcPts val="0"/>
                </a:spcAft>
                <a:buClr>
                  <a:srgbClr val="373636"/>
                </a:buClr>
                <a:buSzPts val="700"/>
                <a:buChar char="+"/>
              </a:pPr>
              <a:r>
                <a:rPr lang="en" sz="700">
                  <a:solidFill>
                    <a:srgbClr val="373636"/>
                  </a:solidFill>
                </a:rPr>
                <a:t>nettoloon: 500 EUR</a:t>
              </a:r>
              <a:endParaRPr sz="700"/>
            </a:p>
            <a:p>
              <a:pPr marL="457200" lvl="0" indent="-273050" algn="l" rtl="0">
                <a:spcBef>
                  <a:spcPts val="0"/>
                </a:spcBef>
                <a:spcAft>
                  <a:spcPts val="0"/>
                </a:spcAft>
                <a:buSzPts val="700"/>
                <a:buChar char="+"/>
              </a:pPr>
              <a:r>
                <a:rPr lang="en" sz="700"/>
                <a:t>verloningsperiode: 23 april 2021 tot en met 30 april 2021</a:t>
              </a:r>
              <a:endParaRPr sz="700"/>
            </a:p>
          </p:txBody>
        </p:sp>
        <p:sp>
          <p:nvSpPr>
            <p:cNvPr id="796" name="Google Shape;796;p115"/>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grpSp>
        <p:nvGrpSpPr>
          <p:cNvPr id="797" name="Google Shape;797;p115"/>
          <p:cNvGrpSpPr/>
          <p:nvPr/>
        </p:nvGrpSpPr>
        <p:grpSpPr>
          <a:xfrm>
            <a:off x="2025744" y="4439295"/>
            <a:ext cx="1587700" cy="556873"/>
            <a:chOff x="1217341" y="2817746"/>
            <a:chExt cx="2716804" cy="1503030"/>
          </a:xfrm>
        </p:grpSpPr>
        <p:sp>
          <p:nvSpPr>
            <p:cNvPr id="798" name="Google Shape;798;p115"/>
            <p:cNvSpPr/>
            <p:nvPr/>
          </p:nvSpPr>
          <p:spPr>
            <a:xfrm>
              <a:off x="1217341" y="2817776"/>
              <a:ext cx="2716800" cy="150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373636"/>
                </a:buClr>
                <a:buSzPts val="800"/>
                <a:buChar char="+"/>
              </a:pPr>
              <a:r>
                <a:rPr lang="en" sz="800"/>
                <a:t>voorkeursnaam: Bedrijf X</a:t>
              </a:r>
              <a:endParaRPr sz="800">
                <a:solidFill>
                  <a:srgbClr val="373636"/>
                </a:solidFill>
              </a:endParaRPr>
            </a:p>
          </p:txBody>
        </p:sp>
        <p:sp>
          <p:nvSpPr>
            <p:cNvPr id="799" name="Google Shape;799;p115"/>
            <p:cNvSpPr/>
            <p:nvPr/>
          </p:nvSpPr>
          <p:spPr>
            <a:xfrm>
              <a:off x="1217345" y="2817746"/>
              <a:ext cx="2716800" cy="5379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p:txBody>
        </p:sp>
      </p:grpSp>
      <p:cxnSp>
        <p:nvCxnSpPr>
          <p:cNvPr id="800" name="Google Shape;800;p115"/>
          <p:cNvCxnSpPr>
            <a:stCxn id="783" idx="2"/>
            <a:endCxn id="799" idx="0"/>
          </p:cNvCxnSpPr>
          <p:nvPr/>
        </p:nvCxnSpPr>
        <p:spPr>
          <a:xfrm>
            <a:off x="2818556" y="4172340"/>
            <a:ext cx="900" cy="267000"/>
          </a:xfrm>
          <a:prstGeom prst="straightConnector1">
            <a:avLst/>
          </a:prstGeom>
          <a:noFill/>
          <a:ln w="9525" cap="flat" cmpd="sng">
            <a:solidFill>
              <a:schemeClr val="dk2"/>
            </a:solidFill>
            <a:prstDash val="solid"/>
            <a:round/>
            <a:headEnd type="none" w="med" len="med"/>
            <a:tailEnd type="none" w="med" len="med"/>
          </a:ln>
        </p:spPr>
      </p:cxnSp>
      <p:cxnSp>
        <p:nvCxnSpPr>
          <p:cNvPr id="801" name="Google Shape;801;p115"/>
          <p:cNvCxnSpPr>
            <a:stCxn id="780" idx="2"/>
            <a:endCxn id="784" idx="0"/>
          </p:cNvCxnSpPr>
          <p:nvPr/>
        </p:nvCxnSpPr>
        <p:spPr>
          <a:xfrm>
            <a:off x="2819470" y="2716559"/>
            <a:ext cx="0" cy="363900"/>
          </a:xfrm>
          <a:prstGeom prst="straightConnector1">
            <a:avLst/>
          </a:prstGeom>
          <a:noFill/>
          <a:ln w="9525" cap="flat" cmpd="sng">
            <a:solidFill>
              <a:srgbClr val="D04A02"/>
            </a:solidFill>
            <a:prstDash val="solid"/>
            <a:round/>
            <a:headEnd type="none" w="med" len="med"/>
            <a:tailEnd type="none" w="med" len="med"/>
          </a:ln>
        </p:spPr>
      </p:cxnSp>
      <p:cxnSp>
        <p:nvCxnSpPr>
          <p:cNvPr id="802" name="Google Shape;802;p115"/>
          <p:cNvCxnSpPr>
            <a:endCxn id="789" idx="2"/>
          </p:cNvCxnSpPr>
          <p:nvPr/>
        </p:nvCxnSpPr>
        <p:spPr>
          <a:xfrm rot="10800000" flipH="1">
            <a:off x="3861190" y="2999344"/>
            <a:ext cx="3414900" cy="211800"/>
          </a:xfrm>
          <a:prstGeom prst="bentConnector2">
            <a:avLst/>
          </a:prstGeom>
          <a:noFill/>
          <a:ln w="9525" cap="flat" cmpd="sng">
            <a:solidFill>
              <a:srgbClr val="6AA84F"/>
            </a:solidFill>
            <a:prstDash val="solid"/>
            <a:round/>
            <a:headEnd type="none" w="med" len="med"/>
            <a:tailEnd type="none" w="med" len="med"/>
          </a:ln>
        </p:spPr>
      </p:cxnSp>
      <p:cxnSp>
        <p:nvCxnSpPr>
          <p:cNvPr id="803" name="Google Shape;803;p115"/>
          <p:cNvCxnSpPr>
            <a:stCxn id="786" idx="2"/>
            <a:endCxn id="793" idx="0"/>
          </p:cNvCxnSpPr>
          <p:nvPr/>
        </p:nvCxnSpPr>
        <p:spPr>
          <a:xfrm>
            <a:off x="5221715" y="2999368"/>
            <a:ext cx="0" cy="592500"/>
          </a:xfrm>
          <a:prstGeom prst="straightConnector1">
            <a:avLst/>
          </a:prstGeom>
          <a:noFill/>
          <a:ln w="9525" cap="flat" cmpd="sng">
            <a:solidFill>
              <a:srgbClr val="93C47D"/>
            </a:solidFill>
            <a:prstDash val="solid"/>
            <a:round/>
            <a:headEnd type="none" w="med" len="med"/>
            <a:tailEnd type="none" w="med" len="med"/>
          </a:ln>
        </p:spPr>
      </p:cxnSp>
      <p:cxnSp>
        <p:nvCxnSpPr>
          <p:cNvPr id="804" name="Google Shape;804;p115"/>
          <p:cNvCxnSpPr>
            <a:stCxn id="796" idx="0"/>
            <a:endCxn id="789" idx="2"/>
          </p:cNvCxnSpPr>
          <p:nvPr/>
        </p:nvCxnSpPr>
        <p:spPr>
          <a:xfrm rot="10800000">
            <a:off x="7276098" y="2999343"/>
            <a:ext cx="0" cy="605700"/>
          </a:xfrm>
          <a:prstGeom prst="straightConnector1">
            <a:avLst/>
          </a:prstGeom>
          <a:noFill/>
          <a:ln w="9525" cap="flat" cmpd="sng">
            <a:solidFill>
              <a:srgbClr val="93C47D"/>
            </a:solidFill>
            <a:prstDash val="solid"/>
            <a:round/>
            <a:headEnd type="none" w="med" len="med"/>
            <a:tailEnd type="none" w="med" len="med"/>
          </a:ln>
        </p:spPr>
      </p:cxnSp>
      <p:grpSp>
        <p:nvGrpSpPr>
          <p:cNvPr id="805" name="Google Shape;805;p115"/>
          <p:cNvGrpSpPr/>
          <p:nvPr/>
        </p:nvGrpSpPr>
        <p:grpSpPr>
          <a:xfrm>
            <a:off x="4101609" y="1193023"/>
            <a:ext cx="882692" cy="556892"/>
            <a:chOff x="1368741" y="2650841"/>
            <a:chExt cx="2716812" cy="614400"/>
          </a:xfrm>
        </p:grpSpPr>
        <p:sp>
          <p:nvSpPr>
            <p:cNvPr id="806" name="Google Shape;806;p115"/>
            <p:cNvSpPr/>
            <p:nvPr/>
          </p:nvSpPr>
          <p:spPr>
            <a:xfrm>
              <a:off x="1368741" y="2650841"/>
              <a:ext cx="2716800" cy="6144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0" lvl="0" indent="0" algn="l" rtl="0">
                <a:spcBef>
                  <a:spcPts val="0"/>
                </a:spcBef>
                <a:spcAft>
                  <a:spcPts val="0"/>
                </a:spcAft>
                <a:buNone/>
              </a:pPr>
              <a:endParaRPr sz="700"/>
            </a:p>
          </p:txBody>
        </p:sp>
        <p:sp>
          <p:nvSpPr>
            <p:cNvPr id="807" name="Google Shape;807;p115"/>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Inkomst</a:t>
              </a:r>
              <a:endParaRPr sz="900">
                <a:solidFill>
                  <a:srgbClr val="FFFFFF"/>
                </a:solidFill>
              </a:endParaRPr>
            </a:p>
          </p:txBody>
        </p:sp>
      </p:grpSp>
      <p:grpSp>
        <p:nvGrpSpPr>
          <p:cNvPr id="808" name="Google Shape;808;p115"/>
          <p:cNvGrpSpPr/>
          <p:nvPr/>
        </p:nvGrpSpPr>
        <p:grpSpPr>
          <a:xfrm>
            <a:off x="5243059" y="1193023"/>
            <a:ext cx="882692" cy="556892"/>
            <a:chOff x="1368741" y="2650841"/>
            <a:chExt cx="2716812" cy="614400"/>
          </a:xfrm>
        </p:grpSpPr>
        <p:sp>
          <p:nvSpPr>
            <p:cNvPr id="809" name="Google Shape;809;p115"/>
            <p:cNvSpPr/>
            <p:nvPr/>
          </p:nvSpPr>
          <p:spPr>
            <a:xfrm>
              <a:off x="1368741" y="2650841"/>
              <a:ext cx="2716800" cy="6144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0" lvl="0" indent="0" algn="l" rtl="0">
                <a:spcBef>
                  <a:spcPts val="0"/>
                </a:spcBef>
                <a:spcAft>
                  <a:spcPts val="0"/>
                </a:spcAft>
                <a:buNone/>
              </a:pPr>
              <a:endParaRPr sz="700"/>
            </a:p>
          </p:txBody>
        </p:sp>
        <p:sp>
          <p:nvSpPr>
            <p:cNvPr id="810" name="Google Shape;810;p115"/>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Inkomst</a:t>
              </a:r>
              <a:endParaRPr sz="900">
                <a:solidFill>
                  <a:srgbClr val="FFFFFF"/>
                </a:solidFill>
              </a:endParaRPr>
            </a:p>
          </p:txBody>
        </p:sp>
      </p:grpSp>
      <p:grpSp>
        <p:nvGrpSpPr>
          <p:cNvPr id="811" name="Google Shape;811;p115"/>
          <p:cNvGrpSpPr/>
          <p:nvPr/>
        </p:nvGrpSpPr>
        <p:grpSpPr>
          <a:xfrm>
            <a:off x="6384509" y="1174273"/>
            <a:ext cx="882692" cy="556892"/>
            <a:chOff x="1368741" y="2650841"/>
            <a:chExt cx="2716812" cy="614400"/>
          </a:xfrm>
        </p:grpSpPr>
        <p:sp>
          <p:nvSpPr>
            <p:cNvPr id="812" name="Google Shape;812;p115"/>
            <p:cNvSpPr/>
            <p:nvPr/>
          </p:nvSpPr>
          <p:spPr>
            <a:xfrm>
              <a:off x="1368741" y="2650841"/>
              <a:ext cx="2716800" cy="6144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0" lvl="0" indent="0" algn="l" rtl="0">
                <a:spcBef>
                  <a:spcPts val="0"/>
                </a:spcBef>
                <a:spcAft>
                  <a:spcPts val="0"/>
                </a:spcAft>
                <a:buNone/>
              </a:pPr>
              <a:endParaRPr sz="700"/>
            </a:p>
          </p:txBody>
        </p:sp>
        <p:sp>
          <p:nvSpPr>
            <p:cNvPr id="813" name="Google Shape;813;p115"/>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Inkomst</a:t>
              </a:r>
              <a:endParaRPr sz="900">
                <a:solidFill>
                  <a:srgbClr val="FFFFFF"/>
                </a:solidFill>
              </a:endParaRPr>
            </a:p>
          </p:txBody>
        </p:sp>
      </p:grpSp>
      <p:grpSp>
        <p:nvGrpSpPr>
          <p:cNvPr id="814" name="Google Shape;814;p115"/>
          <p:cNvGrpSpPr/>
          <p:nvPr/>
        </p:nvGrpSpPr>
        <p:grpSpPr>
          <a:xfrm>
            <a:off x="7525959" y="1174273"/>
            <a:ext cx="882692" cy="556892"/>
            <a:chOff x="1368741" y="2650841"/>
            <a:chExt cx="2716812" cy="614400"/>
          </a:xfrm>
        </p:grpSpPr>
        <p:sp>
          <p:nvSpPr>
            <p:cNvPr id="815" name="Google Shape;815;p115"/>
            <p:cNvSpPr/>
            <p:nvPr/>
          </p:nvSpPr>
          <p:spPr>
            <a:xfrm>
              <a:off x="1368741" y="2650841"/>
              <a:ext cx="2716800" cy="6144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0" lvl="0" indent="0" algn="l" rtl="0">
                <a:spcBef>
                  <a:spcPts val="0"/>
                </a:spcBef>
                <a:spcAft>
                  <a:spcPts val="0"/>
                </a:spcAft>
                <a:buNone/>
              </a:pPr>
              <a:endParaRPr sz="700"/>
            </a:p>
          </p:txBody>
        </p:sp>
        <p:sp>
          <p:nvSpPr>
            <p:cNvPr id="816" name="Google Shape;816;p115"/>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Inkomst</a:t>
              </a:r>
              <a:endParaRPr sz="900">
                <a:solidFill>
                  <a:srgbClr val="FFFFFF"/>
                </a:solidFill>
              </a:endParaRPr>
            </a:p>
          </p:txBody>
        </p:sp>
      </p:grpSp>
      <p:cxnSp>
        <p:nvCxnSpPr>
          <p:cNvPr id="817" name="Google Shape;817;p115"/>
          <p:cNvCxnSpPr>
            <a:endCxn id="815" idx="2"/>
          </p:cNvCxnSpPr>
          <p:nvPr/>
        </p:nvCxnSpPr>
        <p:spPr>
          <a:xfrm rot="10800000" flipH="1">
            <a:off x="3655103" y="1731166"/>
            <a:ext cx="4312200" cy="170100"/>
          </a:xfrm>
          <a:prstGeom prst="bentConnector2">
            <a:avLst/>
          </a:prstGeom>
          <a:noFill/>
          <a:ln w="9525" cap="flat" cmpd="sng">
            <a:solidFill>
              <a:srgbClr val="D04A02"/>
            </a:solidFill>
            <a:prstDash val="solid"/>
            <a:round/>
            <a:headEnd type="none" w="med" len="med"/>
            <a:tailEnd type="none" w="med" len="med"/>
          </a:ln>
        </p:spPr>
      </p:cxnSp>
      <p:cxnSp>
        <p:nvCxnSpPr>
          <p:cNvPr id="818" name="Google Shape;818;p115"/>
          <p:cNvCxnSpPr>
            <a:stCxn id="806" idx="2"/>
          </p:cNvCxnSpPr>
          <p:nvPr/>
        </p:nvCxnSpPr>
        <p:spPr>
          <a:xfrm>
            <a:off x="4542953" y="1749916"/>
            <a:ext cx="8400" cy="152100"/>
          </a:xfrm>
          <a:prstGeom prst="straightConnector1">
            <a:avLst/>
          </a:prstGeom>
          <a:noFill/>
          <a:ln w="9525" cap="flat" cmpd="sng">
            <a:solidFill>
              <a:srgbClr val="D04A02"/>
            </a:solidFill>
            <a:prstDash val="solid"/>
            <a:round/>
            <a:headEnd type="none" w="med" len="med"/>
            <a:tailEnd type="none" w="med" len="med"/>
          </a:ln>
        </p:spPr>
      </p:cxnSp>
      <p:cxnSp>
        <p:nvCxnSpPr>
          <p:cNvPr id="819" name="Google Shape;819;p115"/>
          <p:cNvCxnSpPr/>
          <p:nvPr/>
        </p:nvCxnSpPr>
        <p:spPr>
          <a:xfrm flipH="1">
            <a:off x="5683503" y="1763691"/>
            <a:ext cx="1800" cy="126000"/>
          </a:xfrm>
          <a:prstGeom prst="straightConnector1">
            <a:avLst/>
          </a:prstGeom>
          <a:noFill/>
          <a:ln w="9525" cap="flat" cmpd="sng">
            <a:solidFill>
              <a:srgbClr val="D04A02"/>
            </a:solidFill>
            <a:prstDash val="solid"/>
            <a:round/>
            <a:headEnd type="none" w="med" len="med"/>
            <a:tailEnd type="none" w="med" len="med"/>
          </a:ln>
        </p:spPr>
      </p:cxnSp>
      <p:cxnSp>
        <p:nvCxnSpPr>
          <p:cNvPr id="820" name="Google Shape;820;p115"/>
          <p:cNvCxnSpPr>
            <a:stCxn id="812" idx="2"/>
          </p:cNvCxnSpPr>
          <p:nvPr/>
        </p:nvCxnSpPr>
        <p:spPr>
          <a:xfrm>
            <a:off x="6825853" y="1731166"/>
            <a:ext cx="0" cy="158400"/>
          </a:xfrm>
          <a:prstGeom prst="straightConnector1">
            <a:avLst/>
          </a:prstGeom>
          <a:noFill/>
          <a:ln w="9525" cap="flat" cmpd="sng">
            <a:solidFill>
              <a:srgbClr val="D04A02"/>
            </a:solidFill>
            <a:prstDash val="solid"/>
            <a:round/>
            <a:headEnd type="none" w="med" len="med"/>
            <a:tailEnd type="none" w="med" len="med"/>
          </a:ln>
        </p:spPr>
      </p:cxnSp>
      <p:cxnSp>
        <p:nvCxnSpPr>
          <p:cNvPr id="821" name="Google Shape;821;p115"/>
          <p:cNvCxnSpPr>
            <a:stCxn id="813" idx="0"/>
            <a:endCxn id="792" idx="2"/>
          </p:cNvCxnSpPr>
          <p:nvPr/>
        </p:nvCxnSpPr>
        <p:spPr>
          <a:xfrm rot="5400000">
            <a:off x="4389257" y="2006775"/>
            <a:ext cx="3269100" cy="1604100"/>
          </a:xfrm>
          <a:prstGeom prst="bentConnector5">
            <a:avLst>
              <a:gd name="adj1" fmla="val -7284"/>
              <a:gd name="adj2" fmla="val -132290"/>
              <a:gd name="adj3" fmla="val 107280"/>
            </a:avLst>
          </a:prstGeom>
          <a:noFill/>
          <a:ln w="9525" cap="flat" cmpd="sng">
            <a:solidFill>
              <a:srgbClr val="0000FF"/>
            </a:solidFill>
            <a:prstDash val="solid"/>
            <a:round/>
            <a:headEnd type="none" w="med" len="med"/>
            <a:tailEnd type="none" w="med" len="med"/>
          </a:ln>
        </p:spPr>
      </p:cxnSp>
      <p:cxnSp>
        <p:nvCxnSpPr>
          <p:cNvPr id="822" name="Google Shape;822;p115"/>
          <p:cNvCxnSpPr>
            <a:stCxn id="795" idx="3"/>
            <a:endCxn id="815" idx="3"/>
          </p:cNvCxnSpPr>
          <p:nvPr/>
        </p:nvCxnSpPr>
        <p:spPr>
          <a:xfrm rot="10800000" flipH="1">
            <a:off x="8180105" y="1452847"/>
            <a:ext cx="228600" cy="2564700"/>
          </a:xfrm>
          <a:prstGeom prst="bentConnector3">
            <a:avLst>
              <a:gd name="adj1" fmla="val 204141"/>
            </a:avLst>
          </a:prstGeom>
          <a:noFill/>
          <a:ln w="9525" cap="flat" cmpd="sng">
            <a:solidFill>
              <a:srgbClr val="0000FF"/>
            </a:solidFill>
            <a:prstDash val="solid"/>
            <a:round/>
            <a:headEnd type="none" w="med" len="med"/>
            <a:tailEnd type="none" w="med" len="med"/>
          </a:ln>
        </p:spPr>
      </p:cxnSp>
      <p:cxnSp>
        <p:nvCxnSpPr>
          <p:cNvPr id="823" name="Google Shape;823;p115"/>
          <p:cNvCxnSpPr>
            <a:stCxn id="789" idx="1"/>
            <a:endCxn id="810" idx="0"/>
          </p:cNvCxnSpPr>
          <p:nvPr/>
        </p:nvCxnSpPr>
        <p:spPr>
          <a:xfrm rot="10800000">
            <a:off x="5684475" y="1193046"/>
            <a:ext cx="687600" cy="1393800"/>
          </a:xfrm>
          <a:prstGeom prst="bentConnector4">
            <a:avLst>
              <a:gd name="adj1" fmla="val 17912"/>
              <a:gd name="adj2" fmla="val 117086"/>
            </a:avLst>
          </a:prstGeom>
          <a:noFill/>
          <a:ln w="9525" cap="flat" cmpd="sng">
            <a:solidFill>
              <a:srgbClr val="0000FF"/>
            </a:solidFill>
            <a:prstDash val="solid"/>
            <a:round/>
            <a:headEnd type="none" w="med" len="med"/>
            <a:tailEnd type="none" w="med" len="med"/>
          </a:ln>
        </p:spPr>
      </p:cxnSp>
      <p:cxnSp>
        <p:nvCxnSpPr>
          <p:cNvPr id="824" name="Google Shape;824;p115"/>
          <p:cNvCxnSpPr/>
          <p:nvPr/>
        </p:nvCxnSpPr>
        <p:spPr>
          <a:xfrm rot="5400000" flipH="1">
            <a:off x="4259582" y="1331025"/>
            <a:ext cx="954900" cy="678900"/>
          </a:xfrm>
          <a:prstGeom prst="bentConnector3">
            <a:avLst>
              <a:gd name="adj1" fmla="val 115468"/>
            </a:avLst>
          </a:prstGeom>
          <a:noFill/>
          <a:ln w="9525" cap="flat" cmpd="sng">
            <a:solidFill>
              <a:srgbClr val="0000FF"/>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16"/>
          <p:cNvSpPr/>
          <p:nvPr/>
        </p:nvSpPr>
        <p:spPr>
          <a:xfrm>
            <a:off x="567650" y="4262425"/>
            <a:ext cx="1384500" cy="85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6"/>
          <p:cNvSpPr txBox="1"/>
          <p:nvPr/>
        </p:nvSpPr>
        <p:spPr>
          <a:xfrm>
            <a:off x="493950" y="262125"/>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Use case - verschillende loonbrieven (3)</a:t>
            </a:r>
            <a:endParaRPr sz="3200" b="1"/>
          </a:p>
        </p:txBody>
      </p:sp>
      <p:sp>
        <p:nvSpPr>
          <p:cNvPr id="831" name="Google Shape;831;p116"/>
          <p:cNvSpPr txBox="1"/>
          <p:nvPr/>
        </p:nvSpPr>
        <p:spPr>
          <a:xfrm>
            <a:off x="493950" y="794925"/>
            <a:ext cx="35493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Jan wordt </a:t>
            </a:r>
            <a:r>
              <a:rPr lang="en" sz="1300" b="1"/>
              <a:t>vanaf mei</a:t>
            </a:r>
            <a:r>
              <a:rPr lang="en" sz="1300"/>
              <a:t> </a:t>
            </a:r>
            <a:r>
              <a:rPr lang="en" sz="1300" b="1"/>
              <a:t>vast </a:t>
            </a:r>
            <a:r>
              <a:rPr lang="en" sz="1300"/>
              <a:t>aangenomen, en kreeg voor mei en juni een </a:t>
            </a:r>
            <a:r>
              <a:rPr lang="en" sz="1300" b="1"/>
              <a:t>maandelijks</a:t>
            </a:r>
            <a:r>
              <a:rPr lang="en" sz="1300"/>
              <a:t> loon.</a:t>
            </a:r>
            <a:endParaRPr sz="1300"/>
          </a:p>
        </p:txBody>
      </p:sp>
      <p:grpSp>
        <p:nvGrpSpPr>
          <p:cNvPr id="832" name="Google Shape;832;p116"/>
          <p:cNvGrpSpPr/>
          <p:nvPr/>
        </p:nvGrpSpPr>
        <p:grpSpPr>
          <a:xfrm>
            <a:off x="1991877" y="1508407"/>
            <a:ext cx="1655468" cy="1208152"/>
            <a:chOff x="1217345" y="2802180"/>
            <a:chExt cx="2911993" cy="954608"/>
          </a:xfrm>
        </p:grpSpPr>
        <p:sp>
          <p:nvSpPr>
            <p:cNvPr id="833" name="Google Shape;833;p116"/>
            <p:cNvSpPr/>
            <p:nvPr/>
          </p:nvSpPr>
          <p:spPr>
            <a:xfrm>
              <a:off x="1217345" y="2802188"/>
              <a:ext cx="2911500" cy="954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373636"/>
                </a:buClr>
                <a:buSzPts val="800"/>
                <a:buChar char="+"/>
              </a:pPr>
              <a:r>
                <a:rPr lang="en" sz="800">
                  <a:solidFill>
                    <a:srgbClr val="373636"/>
                  </a:solidFill>
                </a:rPr>
                <a:t>/geboorte: 23-08-1975</a:t>
              </a:r>
              <a:endParaRPr sz="800" b="1">
                <a:solidFill>
                  <a:srgbClr val="D04A02"/>
                </a:solidFill>
              </a:endParaRPr>
            </a:p>
            <a:p>
              <a:pPr marL="457200" lvl="0" indent="-279400" algn="l" rtl="0">
                <a:spcBef>
                  <a:spcPts val="0"/>
                </a:spcBef>
                <a:spcAft>
                  <a:spcPts val="0"/>
                </a:spcAft>
                <a:buClr>
                  <a:srgbClr val="373636"/>
                </a:buClr>
                <a:buSzPts val="800"/>
                <a:buChar char="+"/>
              </a:pPr>
              <a:r>
                <a:rPr lang="en" sz="800">
                  <a:solidFill>
                    <a:srgbClr val="373636"/>
                  </a:solidFill>
                </a:rPr>
                <a:t>/verblijfplaats: Kerkstraat 1, Antwerpen</a:t>
              </a:r>
              <a:endParaRPr sz="800"/>
            </a:p>
            <a:p>
              <a:pPr marL="457200" lvl="0" indent="-279400" algn="l" rtl="0">
                <a:spcBef>
                  <a:spcPts val="0"/>
                </a:spcBef>
                <a:spcAft>
                  <a:spcPts val="0"/>
                </a:spcAft>
                <a:buSzPts val="800"/>
                <a:buChar char="+"/>
              </a:pPr>
              <a:r>
                <a:rPr lang="en" sz="800">
                  <a:solidFill>
                    <a:srgbClr val="373636"/>
                  </a:solidFill>
                </a:rPr>
                <a:t>volledigeNaam: JanJanssens</a:t>
              </a:r>
              <a:endParaRPr sz="800"/>
            </a:p>
          </p:txBody>
        </p:sp>
        <p:sp>
          <p:nvSpPr>
            <p:cNvPr id="834" name="Google Shape;834;p116"/>
            <p:cNvSpPr/>
            <p:nvPr/>
          </p:nvSpPr>
          <p:spPr>
            <a:xfrm>
              <a:off x="1217837" y="2802180"/>
              <a:ext cx="2911500" cy="2424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835" name="Google Shape;835;p116"/>
          <p:cNvGrpSpPr/>
          <p:nvPr/>
        </p:nvGrpSpPr>
        <p:grpSpPr>
          <a:xfrm>
            <a:off x="1782103" y="3080460"/>
            <a:ext cx="2075006" cy="1091879"/>
            <a:chOff x="1209965" y="2785684"/>
            <a:chExt cx="2832000" cy="1721664"/>
          </a:xfrm>
        </p:grpSpPr>
        <p:sp>
          <p:nvSpPr>
            <p:cNvPr id="836" name="Google Shape;836;p116"/>
            <p:cNvSpPr/>
            <p:nvPr/>
          </p:nvSpPr>
          <p:spPr>
            <a:xfrm>
              <a:off x="1217383" y="2903848"/>
              <a:ext cx="2814300" cy="16035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1B1A1A"/>
                </a:buClr>
                <a:buSzPts val="800"/>
                <a:buChar char="+"/>
              </a:pPr>
              <a:r>
                <a:rPr lang="en" sz="800">
                  <a:solidFill>
                    <a:srgbClr val="1B1A1A"/>
                  </a:solidFill>
                </a:rPr>
                <a:t>bankrekeningnummer: BE12 3456 7890 1234</a:t>
              </a:r>
              <a:endParaRPr sz="800">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contractperiode: </a:t>
              </a:r>
              <a:r>
                <a:rPr lang="en" sz="800" b="1">
                  <a:solidFill>
                    <a:srgbClr val="1B1A1A"/>
                  </a:solidFill>
                </a:rPr>
                <a:t>startdatum 1 mei 2021</a:t>
              </a:r>
              <a:endParaRPr sz="800" b="1">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statuut: </a:t>
              </a:r>
              <a:r>
                <a:rPr lang="en" sz="800" b="1">
                  <a:solidFill>
                    <a:srgbClr val="1B1A1A"/>
                  </a:solidFill>
                </a:rPr>
                <a:t>werknemer</a:t>
              </a:r>
              <a:endParaRPr sz="800" b="1">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tewerkstellingsbreuk: 40u/40u</a:t>
              </a:r>
              <a:endParaRPr sz="800"/>
            </a:p>
          </p:txBody>
        </p:sp>
        <p:sp>
          <p:nvSpPr>
            <p:cNvPr id="837" name="Google Shape;837;p116"/>
            <p:cNvSpPr/>
            <p:nvPr/>
          </p:nvSpPr>
          <p:spPr>
            <a:xfrm>
              <a:off x="1209965" y="2785684"/>
              <a:ext cx="2832000" cy="3144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Arbeidsrelatie</a:t>
              </a:r>
              <a:endParaRPr sz="1000">
                <a:solidFill>
                  <a:srgbClr val="FFFFFF"/>
                </a:solidFill>
              </a:endParaRPr>
            </a:p>
          </p:txBody>
        </p:sp>
      </p:grpSp>
      <p:grpSp>
        <p:nvGrpSpPr>
          <p:cNvPr id="838" name="Google Shape;838;p116"/>
          <p:cNvGrpSpPr/>
          <p:nvPr/>
        </p:nvGrpSpPr>
        <p:grpSpPr>
          <a:xfrm>
            <a:off x="4317700" y="2147991"/>
            <a:ext cx="1808039" cy="932628"/>
            <a:chOff x="1368740" y="2650843"/>
            <a:chExt cx="2716813" cy="785106"/>
          </a:xfrm>
        </p:grpSpPr>
        <p:sp>
          <p:nvSpPr>
            <p:cNvPr id="839" name="Google Shape;839;p116"/>
            <p:cNvSpPr/>
            <p:nvPr/>
          </p:nvSpPr>
          <p:spPr>
            <a:xfrm>
              <a:off x="1368740" y="2650850"/>
              <a:ext cx="2716800" cy="7851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2700 EUR</a:t>
              </a:r>
              <a:endParaRPr sz="700"/>
            </a:p>
            <a:p>
              <a:pPr marL="457200" lvl="0" indent="-273050" algn="l" rtl="0">
                <a:spcBef>
                  <a:spcPts val="0"/>
                </a:spcBef>
                <a:spcAft>
                  <a:spcPts val="0"/>
                </a:spcAft>
                <a:buClr>
                  <a:schemeClr val="dk1"/>
                </a:buClr>
                <a:buSzPts val="700"/>
                <a:buChar char="+"/>
              </a:pPr>
              <a:r>
                <a:rPr lang="en" sz="700">
                  <a:solidFill>
                    <a:schemeClr val="dk1"/>
                  </a:solidFill>
                </a:rPr>
                <a:t>nettoGestortLoon: 2400 EUR</a:t>
              </a:r>
              <a:endParaRPr sz="700">
                <a:solidFill>
                  <a:schemeClr val="dk1"/>
                </a:solidFill>
              </a:endParaRPr>
            </a:p>
            <a:p>
              <a:pPr marL="457200" lvl="0" indent="-273050" algn="l" rtl="0">
                <a:spcBef>
                  <a:spcPts val="0"/>
                </a:spcBef>
                <a:spcAft>
                  <a:spcPts val="0"/>
                </a:spcAft>
                <a:buClr>
                  <a:schemeClr val="dk1"/>
                </a:buClr>
                <a:buSzPts val="700"/>
                <a:buChar char="+"/>
              </a:pPr>
              <a:r>
                <a:rPr lang="en" sz="700">
                  <a:solidFill>
                    <a:schemeClr val="dk1"/>
                  </a:solidFill>
                </a:rPr>
                <a:t>nettoloon: 2400 EUR</a:t>
              </a:r>
              <a:endParaRPr sz="700"/>
            </a:p>
            <a:p>
              <a:pPr marL="457200" lvl="0" indent="-273050" algn="l" rtl="0">
                <a:spcBef>
                  <a:spcPts val="0"/>
                </a:spcBef>
                <a:spcAft>
                  <a:spcPts val="0"/>
                </a:spcAft>
                <a:buSzPts val="700"/>
                <a:buChar char="+"/>
              </a:pPr>
              <a:r>
                <a:rPr lang="en" sz="700"/>
                <a:t>verloningsperiode: 1 mei 2021 tot en met 31 mei 2021</a:t>
              </a:r>
              <a:endParaRPr sz="700"/>
            </a:p>
          </p:txBody>
        </p:sp>
        <p:sp>
          <p:nvSpPr>
            <p:cNvPr id="840" name="Google Shape;840;p116"/>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grpSp>
        <p:nvGrpSpPr>
          <p:cNvPr id="841" name="Google Shape;841;p116"/>
          <p:cNvGrpSpPr/>
          <p:nvPr/>
        </p:nvGrpSpPr>
        <p:grpSpPr>
          <a:xfrm>
            <a:off x="6372075" y="2174341"/>
            <a:ext cx="1808038" cy="906256"/>
            <a:chOff x="1368741" y="2650843"/>
            <a:chExt cx="2716812" cy="762906"/>
          </a:xfrm>
        </p:grpSpPr>
        <p:sp>
          <p:nvSpPr>
            <p:cNvPr id="842" name="Google Shape;842;p116"/>
            <p:cNvSpPr/>
            <p:nvPr/>
          </p:nvSpPr>
          <p:spPr>
            <a:xfrm>
              <a:off x="1368741" y="2650849"/>
              <a:ext cx="2716800" cy="7629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2700 EUR</a:t>
              </a:r>
              <a:endParaRPr sz="700"/>
            </a:p>
            <a:p>
              <a:pPr marL="457200" lvl="0" indent="-273050" algn="l" rtl="0">
                <a:spcBef>
                  <a:spcPts val="0"/>
                </a:spcBef>
                <a:spcAft>
                  <a:spcPts val="0"/>
                </a:spcAft>
                <a:buClr>
                  <a:schemeClr val="dk1"/>
                </a:buClr>
                <a:buSzPts val="700"/>
                <a:buChar char="+"/>
              </a:pPr>
              <a:r>
                <a:rPr lang="en" sz="700">
                  <a:solidFill>
                    <a:schemeClr val="dk1"/>
                  </a:solidFill>
                </a:rPr>
                <a:t>nettoGestortLoon: 2400 EUR</a:t>
              </a:r>
              <a:endParaRPr sz="700">
                <a:solidFill>
                  <a:schemeClr val="dk1"/>
                </a:solidFill>
              </a:endParaRPr>
            </a:p>
            <a:p>
              <a:pPr marL="457200" lvl="0" indent="-273050" algn="l" rtl="0">
                <a:spcBef>
                  <a:spcPts val="0"/>
                </a:spcBef>
                <a:spcAft>
                  <a:spcPts val="0"/>
                </a:spcAft>
                <a:buClr>
                  <a:schemeClr val="dk1"/>
                </a:buClr>
                <a:buSzPts val="700"/>
                <a:buChar char="+"/>
              </a:pPr>
              <a:r>
                <a:rPr lang="en" sz="700">
                  <a:solidFill>
                    <a:schemeClr val="dk1"/>
                  </a:solidFill>
                </a:rPr>
                <a:t>nettoloon: 2400 EUR</a:t>
              </a:r>
              <a:endParaRPr sz="700"/>
            </a:p>
            <a:p>
              <a:pPr marL="457200" lvl="0" indent="-273050" algn="l" rtl="0">
                <a:spcBef>
                  <a:spcPts val="0"/>
                </a:spcBef>
                <a:spcAft>
                  <a:spcPts val="0"/>
                </a:spcAft>
                <a:buSzPts val="700"/>
                <a:buChar char="+"/>
              </a:pPr>
              <a:r>
                <a:rPr lang="en" sz="700"/>
                <a:t>verloningsperiode: 1 juni 2021 tot en met 30 juni 2021</a:t>
              </a:r>
              <a:endParaRPr sz="700"/>
            </a:p>
          </p:txBody>
        </p:sp>
        <p:sp>
          <p:nvSpPr>
            <p:cNvPr id="843" name="Google Shape;843;p116"/>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grpSp>
        <p:nvGrpSpPr>
          <p:cNvPr id="844" name="Google Shape;844;p116"/>
          <p:cNvGrpSpPr/>
          <p:nvPr/>
        </p:nvGrpSpPr>
        <p:grpSpPr>
          <a:xfrm>
            <a:off x="2025744" y="4439295"/>
            <a:ext cx="1587700" cy="556873"/>
            <a:chOff x="1217341" y="2817746"/>
            <a:chExt cx="2716804" cy="1503030"/>
          </a:xfrm>
        </p:grpSpPr>
        <p:sp>
          <p:nvSpPr>
            <p:cNvPr id="845" name="Google Shape;845;p116"/>
            <p:cNvSpPr/>
            <p:nvPr/>
          </p:nvSpPr>
          <p:spPr>
            <a:xfrm>
              <a:off x="1217341" y="2817776"/>
              <a:ext cx="2716800" cy="150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373636"/>
                </a:buClr>
                <a:buSzPts val="800"/>
                <a:buChar char="+"/>
              </a:pPr>
              <a:r>
                <a:rPr lang="en" sz="800"/>
                <a:t>voorkeursnaam: Bedrijf X</a:t>
              </a:r>
              <a:endParaRPr sz="800">
                <a:solidFill>
                  <a:srgbClr val="373636"/>
                </a:solidFill>
              </a:endParaRPr>
            </a:p>
          </p:txBody>
        </p:sp>
        <p:sp>
          <p:nvSpPr>
            <p:cNvPr id="846" name="Google Shape;846;p116"/>
            <p:cNvSpPr/>
            <p:nvPr/>
          </p:nvSpPr>
          <p:spPr>
            <a:xfrm>
              <a:off x="1217345" y="2817746"/>
              <a:ext cx="2716800" cy="5379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p:txBody>
        </p:sp>
      </p:grpSp>
      <p:cxnSp>
        <p:nvCxnSpPr>
          <p:cNvPr id="847" name="Google Shape;847;p116"/>
          <p:cNvCxnSpPr>
            <a:stCxn id="836" idx="2"/>
            <a:endCxn id="846" idx="0"/>
          </p:cNvCxnSpPr>
          <p:nvPr/>
        </p:nvCxnSpPr>
        <p:spPr>
          <a:xfrm>
            <a:off x="2818556" y="4172340"/>
            <a:ext cx="900" cy="267000"/>
          </a:xfrm>
          <a:prstGeom prst="straightConnector1">
            <a:avLst/>
          </a:prstGeom>
          <a:noFill/>
          <a:ln w="9525" cap="flat" cmpd="sng">
            <a:solidFill>
              <a:schemeClr val="dk2"/>
            </a:solidFill>
            <a:prstDash val="solid"/>
            <a:round/>
            <a:headEnd type="none" w="med" len="med"/>
            <a:tailEnd type="none" w="med" len="med"/>
          </a:ln>
        </p:spPr>
      </p:cxnSp>
      <p:cxnSp>
        <p:nvCxnSpPr>
          <p:cNvPr id="848" name="Google Shape;848;p116"/>
          <p:cNvCxnSpPr>
            <a:stCxn id="833" idx="2"/>
            <a:endCxn id="837" idx="0"/>
          </p:cNvCxnSpPr>
          <p:nvPr/>
        </p:nvCxnSpPr>
        <p:spPr>
          <a:xfrm>
            <a:off x="2819470" y="2716559"/>
            <a:ext cx="0" cy="363900"/>
          </a:xfrm>
          <a:prstGeom prst="straightConnector1">
            <a:avLst/>
          </a:prstGeom>
          <a:noFill/>
          <a:ln w="9525" cap="flat" cmpd="sng">
            <a:solidFill>
              <a:srgbClr val="D04A02"/>
            </a:solidFill>
            <a:prstDash val="solid"/>
            <a:round/>
            <a:headEnd type="none" w="med" len="med"/>
            <a:tailEnd type="none" w="med" len="med"/>
          </a:ln>
        </p:spPr>
      </p:cxnSp>
      <p:cxnSp>
        <p:nvCxnSpPr>
          <p:cNvPr id="849" name="Google Shape;849;p116"/>
          <p:cNvCxnSpPr>
            <a:endCxn id="842" idx="2"/>
          </p:cNvCxnSpPr>
          <p:nvPr/>
        </p:nvCxnSpPr>
        <p:spPr>
          <a:xfrm rot="10800000" flipH="1">
            <a:off x="3861190" y="3080597"/>
            <a:ext cx="3414900" cy="211800"/>
          </a:xfrm>
          <a:prstGeom prst="bentConnector2">
            <a:avLst/>
          </a:prstGeom>
          <a:noFill/>
          <a:ln w="9525" cap="flat" cmpd="sng">
            <a:solidFill>
              <a:srgbClr val="6AA84F"/>
            </a:solidFill>
            <a:prstDash val="solid"/>
            <a:round/>
            <a:headEnd type="none" w="med" len="med"/>
            <a:tailEnd type="none" w="med" len="med"/>
          </a:ln>
        </p:spPr>
      </p:cxnSp>
      <p:cxnSp>
        <p:nvCxnSpPr>
          <p:cNvPr id="850" name="Google Shape;850;p116"/>
          <p:cNvCxnSpPr>
            <a:stCxn id="839" idx="2"/>
          </p:cNvCxnSpPr>
          <p:nvPr/>
        </p:nvCxnSpPr>
        <p:spPr>
          <a:xfrm>
            <a:off x="5221715" y="3080619"/>
            <a:ext cx="4800" cy="204900"/>
          </a:xfrm>
          <a:prstGeom prst="straightConnector1">
            <a:avLst/>
          </a:prstGeom>
          <a:noFill/>
          <a:ln w="9525" cap="flat" cmpd="sng">
            <a:solidFill>
              <a:srgbClr val="93C47D"/>
            </a:solidFill>
            <a:prstDash val="solid"/>
            <a:round/>
            <a:headEnd type="none" w="med" len="med"/>
            <a:tailEnd type="none" w="med" len="med"/>
          </a:ln>
        </p:spPr>
      </p:cxnSp>
      <p:cxnSp>
        <p:nvCxnSpPr>
          <p:cNvPr id="851" name="Google Shape;851;p116"/>
          <p:cNvCxnSpPr>
            <a:endCxn id="842" idx="2"/>
          </p:cNvCxnSpPr>
          <p:nvPr/>
        </p:nvCxnSpPr>
        <p:spPr>
          <a:xfrm rot="10800000" flipH="1">
            <a:off x="7271590" y="3080597"/>
            <a:ext cx="4500" cy="207600"/>
          </a:xfrm>
          <a:prstGeom prst="straightConnector1">
            <a:avLst/>
          </a:prstGeom>
          <a:noFill/>
          <a:ln w="9525" cap="flat" cmpd="sng">
            <a:solidFill>
              <a:srgbClr val="93C47D"/>
            </a:solidFill>
            <a:prstDash val="solid"/>
            <a:round/>
            <a:headEnd type="none" w="med" len="med"/>
            <a:tailEnd type="none" w="med" len="med"/>
          </a:ln>
        </p:spPr>
      </p:cxnSp>
      <p:grpSp>
        <p:nvGrpSpPr>
          <p:cNvPr id="852" name="Google Shape;852;p116"/>
          <p:cNvGrpSpPr/>
          <p:nvPr/>
        </p:nvGrpSpPr>
        <p:grpSpPr>
          <a:xfrm>
            <a:off x="4101609" y="1193023"/>
            <a:ext cx="882692" cy="556892"/>
            <a:chOff x="1368741" y="2650841"/>
            <a:chExt cx="2716812" cy="614400"/>
          </a:xfrm>
        </p:grpSpPr>
        <p:sp>
          <p:nvSpPr>
            <p:cNvPr id="853" name="Google Shape;853;p116"/>
            <p:cNvSpPr/>
            <p:nvPr/>
          </p:nvSpPr>
          <p:spPr>
            <a:xfrm>
              <a:off x="1368741" y="2650841"/>
              <a:ext cx="2716800" cy="6144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0" lvl="0" indent="0" algn="l" rtl="0">
                <a:spcBef>
                  <a:spcPts val="0"/>
                </a:spcBef>
                <a:spcAft>
                  <a:spcPts val="0"/>
                </a:spcAft>
                <a:buNone/>
              </a:pPr>
              <a:endParaRPr sz="700"/>
            </a:p>
          </p:txBody>
        </p:sp>
        <p:sp>
          <p:nvSpPr>
            <p:cNvPr id="854" name="Google Shape;854;p116"/>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Inkomst</a:t>
              </a:r>
              <a:endParaRPr sz="900">
                <a:solidFill>
                  <a:srgbClr val="FFFFFF"/>
                </a:solidFill>
              </a:endParaRPr>
            </a:p>
          </p:txBody>
        </p:sp>
      </p:grpSp>
      <p:grpSp>
        <p:nvGrpSpPr>
          <p:cNvPr id="855" name="Google Shape;855;p116"/>
          <p:cNvGrpSpPr/>
          <p:nvPr/>
        </p:nvGrpSpPr>
        <p:grpSpPr>
          <a:xfrm>
            <a:off x="5243059" y="1193023"/>
            <a:ext cx="882692" cy="556892"/>
            <a:chOff x="1368741" y="2650841"/>
            <a:chExt cx="2716812" cy="614400"/>
          </a:xfrm>
        </p:grpSpPr>
        <p:sp>
          <p:nvSpPr>
            <p:cNvPr id="856" name="Google Shape;856;p116"/>
            <p:cNvSpPr/>
            <p:nvPr/>
          </p:nvSpPr>
          <p:spPr>
            <a:xfrm>
              <a:off x="1368741" y="2650841"/>
              <a:ext cx="2716800" cy="6144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0" lvl="0" indent="0" algn="l" rtl="0">
                <a:spcBef>
                  <a:spcPts val="0"/>
                </a:spcBef>
                <a:spcAft>
                  <a:spcPts val="0"/>
                </a:spcAft>
                <a:buNone/>
              </a:pPr>
              <a:endParaRPr sz="700"/>
            </a:p>
          </p:txBody>
        </p:sp>
        <p:sp>
          <p:nvSpPr>
            <p:cNvPr id="857" name="Google Shape;857;p116"/>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Inkomst</a:t>
              </a:r>
              <a:endParaRPr sz="900">
                <a:solidFill>
                  <a:srgbClr val="FFFFFF"/>
                </a:solidFill>
              </a:endParaRPr>
            </a:p>
          </p:txBody>
        </p:sp>
      </p:grpSp>
      <p:cxnSp>
        <p:nvCxnSpPr>
          <p:cNvPr id="858" name="Google Shape;858;p116"/>
          <p:cNvCxnSpPr/>
          <p:nvPr/>
        </p:nvCxnSpPr>
        <p:spPr>
          <a:xfrm rot="10800000" flipH="1">
            <a:off x="3653713" y="1889700"/>
            <a:ext cx="2024400" cy="5100"/>
          </a:xfrm>
          <a:prstGeom prst="bentConnector3">
            <a:avLst>
              <a:gd name="adj1" fmla="val 44098"/>
            </a:avLst>
          </a:prstGeom>
          <a:noFill/>
          <a:ln w="9525" cap="flat" cmpd="sng">
            <a:solidFill>
              <a:srgbClr val="D04A02"/>
            </a:solidFill>
            <a:prstDash val="solid"/>
            <a:round/>
            <a:headEnd type="none" w="med" len="med"/>
            <a:tailEnd type="none" w="med" len="med"/>
          </a:ln>
        </p:spPr>
      </p:cxnSp>
      <p:cxnSp>
        <p:nvCxnSpPr>
          <p:cNvPr id="859" name="Google Shape;859;p116"/>
          <p:cNvCxnSpPr>
            <a:stCxn id="853" idx="2"/>
          </p:cNvCxnSpPr>
          <p:nvPr/>
        </p:nvCxnSpPr>
        <p:spPr>
          <a:xfrm>
            <a:off x="4542953" y="1749916"/>
            <a:ext cx="3600" cy="154800"/>
          </a:xfrm>
          <a:prstGeom prst="straightConnector1">
            <a:avLst/>
          </a:prstGeom>
          <a:noFill/>
          <a:ln w="9525" cap="flat" cmpd="sng">
            <a:solidFill>
              <a:srgbClr val="D04A02"/>
            </a:solidFill>
            <a:prstDash val="solid"/>
            <a:round/>
            <a:headEnd type="none" w="med" len="med"/>
            <a:tailEnd type="none" w="med" len="med"/>
          </a:ln>
        </p:spPr>
      </p:cxnSp>
      <p:cxnSp>
        <p:nvCxnSpPr>
          <p:cNvPr id="860" name="Google Shape;860;p116"/>
          <p:cNvCxnSpPr/>
          <p:nvPr/>
        </p:nvCxnSpPr>
        <p:spPr>
          <a:xfrm flipH="1">
            <a:off x="5683503" y="1763691"/>
            <a:ext cx="1800" cy="126000"/>
          </a:xfrm>
          <a:prstGeom prst="straightConnector1">
            <a:avLst/>
          </a:prstGeom>
          <a:noFill/>
          <a:ln w="9525" cap="flat" cmpd="sng">
            <a:solidFill>
              <a:srgbClr val="D04A02"/>
            </a:solidFill>
            <a:prstDash val="solid"/>
            <a:round/>
            <a:headEnd type="none" w="med" len="med"/>
            <a:tailEnd type="none" w="med" len="med"/>
          </a:ln>
        </p:spPr>
      </p:cxnSp>
      <p:cxnSp>
        <p:nvCxnSpPr>
          <p:cNvPr id="861" name="Google Shape;861;p116"/>
          <p:cNvCxnSpPr>
            <a:stCxn id="842" idx="1"/>
            <a:endCxn id="857" idx="0"/>
          </p:cNvCxnSpPr>
          <p:nvPr/>
        </p:nvCxnSpPr>
        <p:spPr>
          <a:xfrm rot="10800000">
            <a:off x="5684475" y="1193173"/>
            <a:ext cx="687600" cy="1434300"/>
          </a:xfrm>
          <a:prstGeom prst="bentConnector4">
            <a:avLst>
              <a:gd name="adj1" fmla="val 17912"/>
              <a:gd name="adj2" fmla="val 116612"/>
            </a:avLst>
          </a:prstGeom>
          <a:noFill/>
          <a:ln w="9525" cap="flat" cmpd="sng">
            <a:solidFill>
              <a:srgbClr val="0000FF"/>
            </a:solidFill>
            <a:prstDash val="solid"/>
            <a:round/>
            <a:headEnd type="none" w="med" len="med"/>
            <a:tailEnd type="none" w="med" len="med"/>
          </a:ln>
        </p:spPr>
      </p:cxnSp>
      <p:cxnSp>
        <p:nvCxnSpPr>
          <p:cNvPr id="862" name="Google Shape;862;p116"/>
          <p:cNvCxnSpPr/>
          <p:nvPr/>
        </p:nvCxnSpPr>
        <p:spPr>
          <a:xfrm rot="5400000" flipH="1">
            <a:off x="4259582" y="1331025"/>
            <a:ext cx="954900" cy="678900"/>
          </a:xfrm>
          <a:prstGeom prst="bentConnector3">
            <a:avLst>
              <a:gd name="adj1" fmla="val 115468"/>
            </a:avLst>
          </a:prstGeom>
          <a:noFill/>
          <a:ln w="9525" cap="flat" cmpd="sng">
            <a:solidFill>
              <a:srgbClr val="0000FF"/>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grpSp>
        <p:nvGrpSpPr>
          <p:cNvPr id="867" name="Google Shape;867;p117"/>
          <p:cNvGrpSpPr/>
          <p:nvPr/>
        </p:nvGrpSpPr>
        <p:grpSpPr>
          <a:xfrm>
            <a:off x="335114" y="2405782"/>
            <a:ext cx="1655468" cy="1208152"/>
            <a:chOff x="1217345" y="2802180"/>
            <a:chExt cx="2911993" cy="954608"/>
          </a:xfrm>
        </p:grpSpPr>
        <p:sp>
          <p:nvSpPr>
            <p:cNvPr id="868" name="Google Shape;868;p117"/>
            <p:cNvSpPr/>
            <p:nvPr/>
          </p:nvSpPr>
          <p:spPr>
            <a:xfrm>
              <a:off x="1217345" y="2802188"/>
              <a:ext cx="2911500" cy="954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373636"/>
                </a:buClr>
                <a:buSzPts val="800"/>
                <a:buChar char="+"/>
              </a:pPr>
              <a:r>
                <a:rPr lang="en" sz="800">
                  <a:solidFill>
                    <a:srgbClr val="373636"/>
                  </a:solidFill>
                </a:rPr>
                <a:t>/geboorte: 23-08-1975</a:t>
              </a:r>
              <a:endParaRPr sz="800" b="1">
                <a:solidFill>
                  <a:srgbClr val="D04A02"/>
                </a:solidFill>
              </a:endParaRPr>
            </a:p>
            <a:p>
              <a:pPr marL="457200" lvl="0" indent="-279400" algn="l" rtl="0">
                <a:spcBef>
                  <a:spcPts val="0"/>
                </a:spcBef>
                <a:spcAft>
                  <a:spcPts val="0"/>
                </a:spcAft>
                <a:buClr>
                  <a:srgbClr val="373636"/>
                </a:buClr>
                <a:buSzPts val="800"/>
                <a:buChar char="+"/>
              </a:pPr>
              <a:r>
                <a:rPr lang="en" sz="800">
                  <a:solidFill>
                    <a:srgbClr val="373636"/>
                  </a:solidFill>
                </a:rPr>
                <a:t>/verblijfplaats: Kerkstraat 1, Antwerpen</a:t>
              </a:r>
              <a:endParaRPr sz="800"/>
            </a:p>
            <a:p>
              <a:pPr marL="457200" lvl="0" indent="-279400" algn="l" rtl="0">
                <a:spcBef>
                  <a:spcPts val="0"/>
                </a:spcBef>
                <a:spcAft>
                  <a:spcPts val="0"/>
                </a:spcAft>
                <a:buSzPts val="800"/>
                <a:buChar char="+"/>
              </a:pPr>
              <a:r>
                <a:rPr lang="en" sz="800">
                  <a:solidFill>
                    <a:srgbClr val="373636"/>
                  </a:solidFill>
                </a:rPr>
                <a:t>volledigeNaam: JanJanssens</a:t>
              </a:r>
              <a:endParaRPr sz="800"/>
            </a:p>
          </p:txBody>
        </p:sp>
        <p:sp>
          <p:nvSpPr>
            <p:cNvPr id="869" name="Google Shape;869;p117"/>
            <p:cNvSpPr/>
            <p:nvPr/>
          </p:nvSpPr>
          <p:spPr>
            <a:xfrm>
              <a:off x="1217837" y="2802180"/>
              <a:ext cx="2911500" cy="2424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870" name="Google Shape;870;p117"/>
          <p:cNvGrpSpPr/>
          <p:nvPr/>
        </p:nvGrpSpPr>
        <p:grpSpPr>
          <a:xfrm>
            <a:off x="2267578" y="3857148"/>
            <a:ext cx="2075006" cy="1238027"/>
            <a:chOff x="1209965" y="2785684"/>
            <a:chExt cx="2832000" cy="1254587"/>
          </a:xfrm>
        </p:grpSpPr>
        <p:sp>
          <p:nvSpPr>
            <p:cNvPr id="871" name="Google Shape;871;p117"/>
            <p:cNvSpPr/>
            <p:nvPr/>
          </p:nvSpPr>
          <p:spPr>
            <a:xfrm>
              <a:off x="1217331" y="2903871"/>
              <a:ext cx="2814300" cy="11364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1B1A1A"/>
                </a:buClr>
                <a:buSzPts val="800"/>
                <a:buChar char="+"/>
              </a:pPr>
              <a:r>
                <a:rPr lang="en" sz="800">
                  <a:solidFill>
                    <a:srgbClr val="1B1A1A"/>
                  </a:solidFill>
                </a:rPr>
                <a:t>bankrekeningnummer: BE12 3456 7890 1234</a:t>
              </a:r>
              <a:endParaRPr sz="800">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contractperiode: </a:t>
              </a:r>
              <a:r>
                <a:rPr lang="en" sz="800" b="1">
                  <a:solidFill>
                    <a:srgbClr val="1B1A1A"/>
                  </a:solidFill>
                </a:rPr>
                <a:t>startdatum 1 mei 2021</a:t>
              </a:r>
              <a:endParaRPr sz="800" b="1">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statuut: </a:t>
              </a:r>
              <a:r>
                <a:rPr lang="en" sz="800" b="1">
                  <a:solidFill>
                    <a:srgbClr val="1B1A1A"/>
                  </a:solidFill>
                </a:rPr>
                <a:t>werknemer</a:t>
              </a:r>
              <a:endParaRPr sz="800" b="1">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tewerkstellingsbreuk: 40u/40u</a:t>
              </a:r>
              <a:endParaRPr sz="800">
                <a:solidFill>
                  <a:srgbClr val="1B1A1A"/>
                </a:solidFill>
              </a:endParaRPr>
            </a:p>
          </p:txBody>
        </p:sp>
        <p:sp>
          <p:nvSpPr>
            <p:cNvPr id="872" name="Google Shape;872;p117"/>
            <p:cNvSpPr/>
            <p:nvPr/>
          </p:nvSpPr>
          <p:spPr>
            <a:xfrm>
              <a:off x="1209965" y="2785684"/>
              <a:ext cx="2832000" cy="3144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Arbeidsrelatie</a:t>
              </a:r>
              <a:endParaRPr sz="1000">
                <a:solidFill>
                  <a:srgbClr val="FFFFFF"/>
                </a:solidFill>
              </a:endParaRPr>
            </a:p>
          </p:txBody>
        </p:sp>
      </p:grpSp>
      <p:grpSp>
        <p:nvGrpSpPr>
          <p:cNvPr id="873" name="Google Shape;873;p117"/>
          <p:cNvGrpSpPr/>
          <p:nvPr/>
        </p:nvGrpSpPr>
        <p:grpSpPr>
          <a:xfrm>
            <a:off x="2267565" y="960160"/>
            <a:ext cx="2075006" cy="1091879"/>
            <a:chOff x="1209965" y="2785684"/>
            <a:chExt cx="2832000" cy="1721664"/>
          </a:xfrm>
        </p:grpSpPr>
        <p:sp>
          <p:nvSpPr>
            <p:cNvPr id="874" name="Google Shape;874;p117"/>
            <p:cNvSpPr/>
            <p:nvPr/>
          </p:nvSpPr>
          <p:spPr>
            <a:xfrm>
              <a:off x="1217383" y="2903848"/>
              <a:ext cx="2814300" cy="16035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1B1A1A"/>
                </a:buClr>
                <a:buSzPts val="800"/>
                <a:buChar char="+"/>
              </a:pPr>
              <a:r>
                <a:rPr lang="en" sz="800"/>
                <a:t>bankrekeningnummer: BE12 3456 7890 1234</a:t>
              </a:r>
              <a:endParaRPr sz="800"/>
            </a:p>
            <a:p>
              <a:pPr marL="457200" lvl="0" indent="-279400" algn="l" rtl="0">
                <a:spcBef>
                  <a:spcPts val="0"/>
                </a:spcBef>
                <a:spcAft>
                  <a:spcPts val="0"/>
                </a:spcAft>
                <a:buSzPts val="800"/>
                <a:buChar char="+"/>
              </a:pPr>
              <a:r>
                <a:rPr lang="en" sz="800">
                  <a:solidFill>
                    <a:srgbClr val="1B1A1A"/>
                  </a:solidFill>
                </a:rPr>
                <a:t>contractperiode: </a:t>
              </a:r>
              <a:r>
                <a:rPr lang="en" sz="800" b="1">
                  <a:solidFill>
                    <a:srgbClr val="1B1A1A"/>
                  </a:solidFill>
                </a:rPr>
                <a:t>1 april 2021 tot 30 april 2021</a:t>
              </a:r>
              <a:endParaRPr sz="800" b="1"/>
            </a:p>
            <a:p>
              <a:pPr marL="457200" lvl="0" indent="-279400" algn="l" rtl="0">
                <a:spcBef>
                  <a:spcPts val="0"/>
                </a:spcBef>
                <a:spcAft>
                  <a:spcPts val="0"/>
                </a:spcAft>
                <a:buClr>
                  <a:srgbClr val="1B1A1A"/>
                </a:buClr>
                <a:buSzPts val="800"/>
                <a:buChar char="+"/>
              </a:pPr>
              <a:r>
                <a:rPr lang="en" sz="800">
                  <a:solidFill>
                    <a:srgbClr val="1B1A1A"/>
                  </a:solidFill>
                </a:rPr>
                <a:t>statuut:</a:t>
              </a:r>
              <a:r>
                <a:rPr lang="en" sz="800" b="1">
                  <a:solidFill>
                    <a:srgbClr val="1B1A1A"/>
                  </a:solidFill>
                </a:rPr>
                <a:t> interim werknemer</a:t>
              </a:r>
              <a:endParaRPr sz="800" b="1">
                <a:solidFill>
                  <a:srgbClr val="1B1A1A"/>
                </a:solidFill>
              </a:endParaRPr>
            </a:p>
            <a:p>
              <a:pPr marL="457200" lvl="0" indent="-279400" algn="l" rtl="0">
                <a:spcBef>
                  <a:spcPts val="0"/>
                </a:spcBef>
                <a:spcAft>
                  <a:spcPts val="0"/>
                </a:spcAft>
                <a:buClr>
                  <a:srgbClr val="1B1A1A"/>
                </a:buClr>
                <a:buSzPts val="800"/>
                <a:buChar char="+"/>
              </a:pPr>
              <a:r>
                <a:rPr lang="en" sz="800">
                  <a:solidFill>
                    <a:srgbClr val="1B1A1A"/>
                  </a:solidFill>
                </a:rPr>
                <a:t>tewerkstellingsbreuk: 40u/40u</a:t>
              </a:r>
              <a:endParaRPr sz="800">
                <a:solidFill>
                  <a:srgbClr val="1B1A1A"/>
                </a:solidFill>
              </a:endParaRPr>
            </a:p>
          </p:txBody>
        </p:sp>
        <p:sp>
          <p:nvSpPr>
            <p:cNvPr id="875" name="Google Shape;875;p117"/>
            <p:cNvSpPr/>
            <p:nvPr/>
          </p:nvSpPr>
          <p:spPr>
            <a:xfrm>
              <a:off x="1209965" y="2785684"/>
              <a:ext cx="2832000" cy="3144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Arbeidsrelatie</a:t>
              </a:r>
              <a:endParaRPr sz="1000">
                <a:solidFill>
                  <a:srgbClr val="FFFFFF"/>
                </a:solidFill>
              </a:endParaRPr>
            </a:p>
          </p:txBody>
        </p:sp>
      </p:grpSp>
      <p:cxnSp>
        <p:nvCxnSpPr>
          <p:cNvPr id="876" name="Google Shape;876;p117"/>
          <p:cNvCxnSpPr>
            <a:stCxn id="868" idx="3"/>
            <a:endCxn id="874" idx="1"/>
          </p:cNvCxnSpPr>
          <p:nvPr/>
        </p:nvCxnSpPr>
        <p:spPr>
          <a:xfrm rot="10800000" flipH="1">
            <a:off x="1990302" y="1543463"/>
            <a:ext cx="282600" cy="1466400"/>
          </a:xfrm>
          <a:prstGeom prst="bentConnector3">
            <a:avLst>
              <a:gd name="adj1" fmla="val 50017"/>
            </a:avLst>
          </a:prstGeom>
          <a:noFill/>
          <a:ln w="9525" cap="flat" cmpd="sng">
            <a:solidFill>
              <a:schemeClr val="dk2"/>
            </a:solidFill>
            <a:prstDash val="solid"/>
            <a:round/>
            <a:headEnd type="none" w="med" len="med"/>
            <a:tailEnd type="none" w="med" len="med"/>
          </a:ln>
        </p:spPr>
      </p:cxnSp>
      <p:grpSp>
        <p:nvGrpSpPr>
          <p:cNvPr id="877" name="Google Shape;877;p117"/>
          <p:cNvGrpSpPr/>
          <p:nvPr/>
        </p:nvGrpSpPr>
        <p:grpSpPr>
          <a:xfrm>
            <a:off x="5155325" y="992041"/>
            <a:ext cx="1808039" cy="851375"/>
            <a:chOff x="1368740" y="2650843"/>
            <a:chExt cx="2716813" cy="716706"/>
          </a:xfrm>
        </p:grpSpPr>
        <p:sp>
          <p:nvSpPr>
            <p:cNvPr id="878" name="Google Shape;878;p117"/>
            <p:cNvSpPr/>
            <p:nvPr/>
          </p:nvSpPr>
          <p:spPr>
            <a:xfrm>
              <a:off x="1368740" y="2650849"/>
              <a:ext cx="2716800" cy="716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700 EUR</a:t>
              </a:r>
              <a:endParaRPr sz="700"/>
            </a:p>
            <a:p>
              <a:pPr marL="457200" lvl="0" indent="-273050" algn="l" rtl="0">
                <a:spcBef>
                  <a:spcPts val="0"/>
                </a:spcBef>
                <a:spcAft>
                  <a:spcPts val="0"/>
                </a:spcAft>
                <a:buClr>
                  <a:srgbClr val="373636"/>
                </a:buClr>
                <a:buSzPts val="700"/>
                <a:buChar char="+"/>
              </a:pPr>
              <a:r>
                <a:rPr lang="en" sz="700">
                  <a:solidFill>
                    <a:srgbClr val="373636"/>
                  </a:solidFill>
                </a:rPr>
                <a:t>nettoGestortLoon: 500 EUR</a:t>
              </a:r>
              <a:endParaRPr sz="700">
                <a:solidFill>
                  <a:srgbClr val="373636"/>
                </a:solidFill>
              </a:endParaRPr>
            </a:p>
            <a:p>
              <a:pPr marL="457200" lvl="0" indent="-273050" algn="l" rtl="0">
                <a:spcBef>
                  <a:spcPts val="0"/>
                </a:spcBef>
                <a:spcAft>
                  <a:spcPts val="0"/>
                </a:spcAft>
                <a:buClr>
                  <a:srgbClr val="373636"/>
                </a:buClr>
                <a:buSzPts val="700"/>
                <a:buChar char="+"/>
              </a:pPr>
              <a:r>
                <a:rPr lang="en" sz="700">
                  <a:solidFill>
                    <a:srgbClr val="373636"/>
                  </a:solidFill>
                </a:rPr>
                <a:t>nettoloon: 500 EUR</a:t>
              </a:r>
              <a:endParaRPr sz="700"/>
            </a:p>
            <a:p>
              <a:pPr marL="457200" lvl="0" indent="-273050" algn="l" rtl="0">
                <a:spcBef>
                  <a:spcPts val="0"/>
                </a:spcBef>
                <a:spcAft>
                  <a:spcPts val="0"/>
                </a:spcAft>
                <a:buSzPts val="700"/>
                <a:buChar char="+"/>
              </a:pPr>
              <a:r>
                <a:rPr lang="en" sz="700"/>
                <a:t>verloningsperiode: 1 april 2021 tot en met 7 april 2021</a:t>
              </a:r>
              <a:endParaRPr sz="700"/>
            </a:p>
          </p:txBody>
        </p:sp>
        <p:sp>
          <p:nvSpPr>
            <p:cNvPr id="879" name="Google Shape;879;p117"/>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grpSp>
        <p:nvGrpSpPr>
          <p:cNvPr id="880" name="Google Shape;880;p117"/>
          <p:cNvGrpSpPr/>
          <p:nvPr/>
        </p:nvGrpSpPr>
        <p:grpSpPr>
          <a:xfrm>
            <a:off x="7209700" y="1018391"/>
            <a:ext cx="1808038" cy="851375"/>
            <a:chOff x="1368741" y="2650843"/>
            <a:chExt cx="2716812" cy="716706"/>
          </a:xfrm>
        </p:grpSpPr>
        <p:sp>
          <p:nvSpPr>
            <p:cNvPr id="881" name="Google Shape;881;p117"/>
            <p:cNvSpPr/>
            <p:nvPr/>
          </p:nvSpPr>
          <p:spPr>
            <a:xfrm>
              <a:off x="1368741" y="2650849"/>
              <a:ext cx="2716800" cy="716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700 EUR</a:t>
              </a:r>
              <a:endParaRPr sz="700"/>
            </a:p>
            <a:p>
              <a:pPr marL="457200" lvl="0" indent="-273050" algn="l" rtl="0">
                <a:spcBef>
                  <a:spcPts val="0"/>
                </a:spcBef>
                <a:spcAft>
                  <a:spcPts val="0"/>
                </a:spcAft>
                <a:buClr>
                  <a:srgbClr val="373636"/>
                </a:buClr>
                <a:buSzPts val="700"/>
                <a:buChar char="+"/>
              </a:pPr>
              <a:r>
                <a:rPr lang="en" sz="700">
                  <a:solidFill>
                    <a:srgbClr val="373636"/>
                  </a:solidFill>
                </a:rPr>
                <a:t>nettoGestortLoon: 500 EUR</a:t>
              </a:r>
              <a:endParaRPr sz="700">
                <a:solidFill>
                  <a:srgbClr val="373636"/>
                </a:solidFill>
              </a:endParaRPr>
            </a:p>
            <a:p>
              <a:pPr marL="457200" lvl="0" indent="-273050" algn="l" rtl="0">
                <a:spcBef>
                  <a:spcPts val="0"/>
                </a:spcBef>
                <a:spcAft>
                  <a:spcPts val="0"/>
                </a:spcAft>
                <a:buClr>
                  <a:srgbClr val="373636"/>
                </a:buClr>
                <a:buSzPts val="700"/>
                <a:buChar char="+"/>
              </a:pPr>
              <a:r>
                <a:rPr lang="en" sz="700">
                  <a:solidFill>
                    <a:srgbClr val="373636"/>
                  </a:solidFill>
                </a:rPr>
                <a:t>nettoloon: 500 EUR</a:t>
              </a:r>
              <a:endParaRPr sz="700"/>
            </a:p>
            <a:p>
              <a:pPr marL="457200" lvl="0" indent="-273050" algn="l" rtl="0">
                <a:spcBef>
                  <a:spcPts val="0"/>
                </a:spcBef>
                <a:spcAft>
                  <a:spcPts val="0"/>
                </a:spcAft>
                <a:buSzPts val="700"/>
                <a:buChar char="+"/>
              </a:pPr>
              <a:r>
                <a:rPr lang="en" sz="700"/>
                <a:t>verloningsperiode: 8 april 2021 tot en met 14 april 2021</a:t>
              </a:r>
              <a:endParaRPr sz="700"/>
            </a:p>
          </p:txBody>
        </p:sp>
        <p:sp>
          <p:nvSpPr>
            <p:cNvPr id="882" name="Google Shape;882;p117"/>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grpSp>
        <p:nvGrpSpPr>
          <p:cNvPr id="883" name="Google Shape;883;p117"/>
          <p:cNvGrpSpPr/>
          <p:nvPr/>
        </p:nvGrpSpPr>
        <p:grpSpPr>
          <a:xfrm>
            <a:off x="5155325" y="2435925"/>
            <a:ext cx="1808039" cy="851368"/>
            <a:chOff x="1368740" y="2650839"/>
            <a:chExt cx="2716813" cy="716700"/>
          </a:xfrm>
        </p:grpSpPr>
        <p:sp>
          <p:nvSpPr>
            <p:cNvPr id="884" name="Google Shape;884;p117"/>
            <p:cNvSpPr/>
            <p:nvPr/>
          </p:nvSpPr>
          <p:spPr>
            <a:xfrm>
              <a:off x="1368740" y="2650839"/>
              <a:ext cx="2716800" cy="716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700 EUR</a:t>
              </a:r>
              <a:endParaRPr sz="700"/>
            </a:p>
            <a:p>
              <a:pPr marL="457200" lvl="0" indent="-273050" algn="l" rtl="0">
                <a:spcBef>
                  <a:spcPts val="0"/>
                </a:spcBef>
                <a:spcAft>
                  <a:spcPts val="0"/>
                </a:spcAft>
                <a:buClr>
                  <a:srgbClr val="373636"/>
                </a:buClr>
                <a:buSzPts val="700"/>
                <a:buChar char="+"/>
              </a:pPr>
              <a:r>
                <a:rPr lang="en" sz="700">
                  <a:solidFill>
                    <a:srgbClr val="373636"/>
                  </a:solidFill>
                </a:rPr>
                <a:t>nettoGestortLoon: 500 EUR</a:t>
              </a:r>
              <a:endParaRPr sz="700">
                <a:solidFill>
                  <a:srgbClr val="373636"/>
                </a:solidFill>
              </a:endParaRPr>
            </a:p>
            <a:p>
              <a:pPr marL="457200" lvl="0" indent="-273050" algn="l" rtl="0">
                <a:spcBef>
                  <a:spcPts val="0"/>
                </a:spcBef>
                <a:spcAft>
                  <a:spcPts val="0"/>
                </a:spcAft>
                <a:buClr>
                  <a:srgbClr val="373636"/>
                </a:buClr>
                <a:buSzPts val="700"/>
                <a:buChar char="+"/>
              </a:pPr>
              <a:r>
                <a:rPr lang="en" sz="700">
                  <a:solidFill>
                    <a:srgbClr val="373636"/>
                  </a:solidFill>
                </a:rPr>
                <a:t>nettoloon: 500 EUR</a:t>
              </a:r>
              <a:endParaRPr sz="700"/>
            </a:p>
            <a:p>
              <a:pPr marL="457200" lvl="0" indent="-273050" algn="l" rtl="0">
                <a:spcBef>
                  <a:spcPts val="0"/>
                </a:spcBef>
                <a:spcAft>
                  <a:spcPts val="0"/>
                </a:spcAft>
                <a:buSzPts val="700"/>
                <a:buChar char="+"/>
              </a:pPr>
              <a:r>
                <a:rPr lang="en" sz="700"/>
                <a:t>verloningsperiode: 15 april 2021 tot en met 22 april 2021</a:t>
              </a:r>
              <a:endParaRPr sz="700"/>
            </a:p>
          </p:txBody>
        </p:sp>
        <p:sp>
          <p:nvSpPr>
            <p:cNvPr id="885" name="Google Shape;885;p117"/>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grpSp>
        <p:nvGrpSpPr>
          <p:cNvPr id="886" name="Google Shape;886;p117"/>
          <p:cNvGrpSpPr/>
          <p:nvPr/>
        </p:nvGrpSpPr>
        <p:grpSpPr>
          <a:xfrm>
            <a:off x="7209700" y="2449093"/>
            <a:ext cx="1808038" cy="851373"/>
            <a:chOff x="1368741" y="2650843"/>
            <a:chExt cx="2716812" cy="716705"/>
          </a:xfrm>
        </p:grpSpPr>
        <p:sp>
          <p:nvSpPr>
            <p:cNvPr id="887" name="Google Shape;887;p117"/>
            <p:cNvSpPr/>
            <p:nvPr/>
          </p:nvSpPr>
          <p:spPr>
            <a:xfrm>
              <a:off x="1368741" y="2650848"/>
              <a:ext cx="2716800" cy="716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700 EUR</a:t>
              </a:r>
              <a:endParaRPr sz="700"/>
            </a:p>
            <a:p>
              <a:pPr marL="457200" lvl="0" indent="-273050" algn="l" rtl="0">
                <a:spcBef>
                  <a:spcPts val="0"/>
                </a:spcBef>
                <a:spcAft>
                  <a:spcPts val="0"/>
                </a:spcAft>
                <a:buClr>
                  <a:srgbClr val="373636"/>
                </a:buClr>
                <a:buSzPts val="700"/>
                <a:buChar char="+"/>
              </a:pPr>
              <a:r>
                <a:rPr lang="en" sz="700">
                  <a:solidFill>
                    <a:srgbClr val="373636"/>
                  </a:solidFill>
                </a:rPr>
                <a:t>nettoGestortLoon: 500 EUR</a:t>
              </a:r>
              <a:endParaRPr sz="700">
                <a:solidFill>
                  <a:srgbClr val="373636"/>
                </a:solidFill>
              </a:endParaRPr>
            </a:p>
            <a:p>
              <a:pPr marL="457200" lvl="0" indent="-273050" algn="l" rtl="0">
                <a:spcBef>
                  <a:spcPts val="0"/>
                </a:spcBef>
                <a:spcAft>
                  <a:spcPts val="0"/>
                </a:spcAft>
                <a:buClr>
                  <a:srgbClr val="373636"/>
                </a:buClr>
                <a:buSzPts val="700"/>
                <a:buChar char="+"/>
              </a:pPr>
              <a:r>
                <a:rPr lang="en" sz="700">
                  <a:solidFill>
                    <a:srgbClr val="373636"/>
                  </a:solidFill>
                </a:rPr>
                <a:t>nettoloon: 500 EUR</a:t>
              </a:r>
              <a:endParaRPr sz="700"/>
            </a:p>
            <a:p>
              <a:pPr marL="457200" lvl="0" indent="-273050" algn="l" rtl="0">
                <a:spcBef>
                  <a:spcPts val="0"/>
                </a:spcBef>
                <a:spcAft>
                  <a:spcPts val="0"/>
                </a:spcAft>
                <a:buSzPts val="700"/>
                <a:buChar char="+"/>
              </a:pPr>
              <a:r>
                <a:rPr lang="en" sz="700"/>
                <a:t>verloningsperiode: 23 april 2021 tot en met 30 april 2021</a:t>
              </a:r>
              <a:endParaRPr sz="700"/>
            </a:p>
          </p:txBody>
        </p:sp>
        <p:sp>
          <p:nvSpPr>
            <p:cNvPr id="888" name="Google Shape;888;p117"/>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grpSp>
        <p:nvGrpSpPr>
          <p:cNvPr id="889" name="Google Shape;889;p117"/>
          <p:cNvGrpSpPr/>
          <p:nvPr/>
        </p:nvGrpSpPr>
        <p:grpSpPr>
          <a:xfrm>
            <a:off x="2511219" y="2718233"/>
            <a:ext cx="1587700" cy="556873"/>
            <a:chOff x="1217341" y="2817746"/>
            <a:chExt cx="2716804" cy="1503030"/>
          </a:xfrm>
        </p:grpSpPr>
        <p:sp>
          <p:nvSpPr>
            <p:cNvPr id="890" name="Google Shape;890;p117"/>
            <p:cNvSpPr/>
            <p:nvPr/>
          </p:nvSpPr>
          <p:spPr>
            <a:xfrm>
              <a:off x="1217341" y="2817776"/>
              <a:ext cx="2716800" cy="150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457200" lvl="0" indent="-279400" algn="l" rtl="0">
                <a:spcBef>
                  <a:spcPts val="0"/>
                </a:spcBef>
                <a:spcAft>
                  <a:spcPts val="0"/>
                </a:spcAft>
                <a:buClr>
                  <a:srgbClr val="373636"/>
                </a:buClr>
                <a:buSzPts val="800"/>
                <a:buChar char="+"/>
              </a:pPr>
              <a:r>
                <a:rPr lang="en" sz="800"/>
                <a:t>voorkeursnaam: Bedrijf X</a:t>
              </a:r>
              <a:endParaRPr sz="800">
                <a:solidFill>
                  <a:srgbClr val="373636"/>
                </a:solidFill>
              </a:endParaRPr>
            </a:p>
          </p:txBody>
        </p:sp>
        <p:sp>
          <p:nvSpPr>
            <p:cNvPr id="891" name="Google Shape;891;p117"/>
            <p:cNvSpPr/>
            <p:nvPr/>
          </p:nvSpPr>
          <p:spPr>
            <a:xfrm>
              <a:off x="1217345" y="2817746"/>
              <a:ext cx="2716800" cy="5379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OSLO-Organisatie</a:t>
              </a:r>
              <a:endParaRPr sz="1000">
                <a:solidFill>
                  <a:srgbClr val="FFFFFF"/>
                </a:solidFill>
              </a:endParaRPr>
            </a:p>
          </p:txBody>
        </p:sp>
      </p:grpSp>
      <p:cxnSp>
        <p:nvCxnSpPr>
          <p:cNvPr id="892" name="Google Shape;892;p117"/>
          <p:cNvCxnSpPr>
            <a:stCxn id="874" idx="2"/>
            <a:endCxn id="891" idx="0"/>
          </p:cNvCxnSpPr>
          <p:nvPr/>
        </p:nvCxnSpPr>
        <p:spPr>
          <a:xfrm>
            <a:off x="3304019" y="2052040"/>
            <a:ext cx="1200" cy="666300"/>
          </a:xfrm>
          <a:prstGeom prst="straightConnector1">
            <a:avLst/>
          </a:prstGeom>
          <a:noFill/>
          <a:ln w="9525" cap="flat" cmpd="sng">
            <a:solidFill>
              <a:schemeClr val="dk2"/>
            </a:solidFill>
            <a:prstDash val="solid"/>
            <a:round/>
            <a:headEnd type="none" w="med" len="med"/>
            <a:tailEnd type="none" w="med" len="med"/>
          </a:ln>
        </p:spPr>
      </p:cxnSp>
      <p:grpSp>
        <p:nvGrpSpPr>
          <p:cNvPr id="893" name="Google Shape;893;p117"/>
          <p:cNvGrpSpPr/>
          <p:nvPr/>
        </p:nvGrpSpPr>
        <p:grpSpPr>
          <a:xfrm>
            <a:off x="5155325" y="3879801"/>
            <a:ext cx="1808039" cy="926206"/>
            <a:chOff x="1368740" y="2650841"/>
            <a:chExt cx="2716813" cy="779700"/>
          </a:xfrm>
        </p:grpSpPr>
        <p:sp>
          <p:nvSpPr>
            <p:cNvPr id="894" name="Google Shape;894;p117"/>
            <p:cNvSpPr/>
            <p:nvPr/>
          </p:nvSpPr>
          <p:spPr>
            <a:xfrm>
              <a:off x="1368740" y="2650841"/>
              <a:ext cx="2716800" cy="779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2700 EUR</a:t>
              </a:r>
              <a:endParaRPr sz="700"/>
            </a:p>
            <a:p>
              <a:pPr marL="457200" lvl="0" indent="-273050" algn="l" rtl="0">
                <a:spcBef>
                  <a:spcPts val="0"/>
                </a:spcBef>
                <a:spcAft>
                  <a:spcPts val="0"/>
                </a:spcAft>
                <a:buClr>
                  <a:srgbClr val="373636"/>
                </a:buClr>
                <a:buSzPts val="700"/>
                <a:buChar char="+"/>
              </a:pPr>
              <a:r>
                <a:rPr lang="en" sz="700">
                  <a:solidFill>
                    <a:srgbClr val="373636"/>
                  </a:solidFill>
                </a:rPr>
                <a:t>nettoGestortLoon: 2400 EUR</a:t>
              </a:r>
              <a:endParaRPr sz="700">
                <a:solidFill>
                  <a:srgbClr val="373636"/>
                </a:solidFill>
              </a:endParaRPr>
            </a:p>
            <a:p>
              <a:pPr marL="457200" lvl="0" indent="-273050" algn="l" rtl="0">
                <a:spcBef>
                  <a:spcPts val="0"/>
                </a:spcBef>
                <a:spcAft>
                  <a:spcPts val="0"/>
                </a:spcAft>
                <a:buClr>
                  <a:srgbClr val="373636"/>
                </a:buClr>
                <a:buSzPts val="700"/>
                <a:buChar char="+"/>
              </a:pPr>
              <a:r>
                <a:rPr lang="en" sz="700">
                  <a:solidFill>
                    <a:srgbClr val="373636"/>
                  </a:solidFill>
                </a:rPr>
                <a:t>nettoloon: 2400 EUR</a:t>
              </a:r>
              <a:endParaRPr sz="700"/>
            </a:p>
            <a:p>
              <a:pPr marL="457200" lvl="0" indent="-273050" algn="l" rtl="0">
                <a:spcBef>
                  <a:spcPts val="0"/>
                </a:spcBef>
                <a:spcAft>
                  <a:spcPts val="0"/>
                </a:spcAft>
                <a:buSzPts val="700"/>
                <a:buChar char="+"/>
              </a:pPr>
              <a:r>
                <a:rPr lang="en" sz="700"/>
                <a:t>verloningsperiode: 1 mei 2021 tot en met 31 mei 2021</a:t>
              </a:r>
              <a:endParaRPr sz="700"/>
            </a:p>
          </p:txBody>
        </p:sp>
        <p:sp>
          <p:nvSpPr>
            <p:cNvPr id="895" name="Google Shape;895;p117"/>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grpSp>
        <p:nvGrpSpPr>
          <p:cNvPr id="896" name="Google Shape;896;p117"/>
          <p:cNvGrpSpPr/>
          <p:nvPr/>
        </p:nvGrpSpPr>
        <p:grpSpPr>
          <a:xfrm>
            <a:off x="7209700" y="3879801"/>
            <a:ext cx="1808039" cy="926206"/>
            <a:chOff x="1368740" y="2650841"/>
            <a:chExt cx="2716813" cy="779700"/>
          </a:xfrm>
        </p:grpSpPr>
        <p:sp>
          <p:nvSpPr>
            <p:cNvPr id="897" name="Google Shape;897;p117"/>
            <p:cNvSpPr/>
            <p:nvPr/>
          </p:nvSpPr>
          <p:spPr>
            <a:xfrm>
              <a:off x="1368740" y="2650841"/>
              <a:ext cx="2716800" cy="779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700"/>
            </a:p>
            <a:p>
              <a:pPr marL="457200" lvl="0" indent="-273050" algn="l" rtl="0">
                <a:spcBef>
                  <a:spcPts val="0"/>
                </a:spcBef>
                <a:spcAft>
                  <a:spcPts val="0"/>
                </a:spcAft>
                <a:buSzPts val="700"/>
                <a:buChar char="+"/>
              </a:pPr>
              <a:r>
                <a:rPr lang="en" sz="700"/>
                <a:t>brutoloon: 2700 EUR</a:t>
              </a:r>
              <a:endParaRPr sz="700"/>
            </a:p>
            <a:p>
              <a:pPr marL="457200" lvl="0" indent="-273050" algn="l" rtl="0">
                <a:spcBef>
                  <a:spcPts val="0"/>
                </a:spcBef>
                <a:spcAft>
                  <a:spcPts val="0"/>
                </a:spcAft>
                <a:buClr>
                  <a:srgbClr val="373636"/>
                </a:buClr>
                <a:buSzPts val="700"/>
                <a:buChar char="+"/>
              </a:pPr>
              <a:r>
                <a:rPr lang="en" sz="700">
                  <a:solidFill>
                    <a:srgbClr val="373636"/>
                  </a:solidFill>
                </a:rPr>
                <a:t>nettoGestortLoon: 2400 EUR</a:t>
              </a:r>
              <a:endParaRPr sz="700">
                <a:solidFill>
                  <a:srgbClr val="373636"/>
                </a:solidFill>
              </a:endParaRPr>
            </a:p>
            <a:p>
              <a:pPr marL="457200" lvl="0" indent="-273050" algn="l" rtl="0">
                <a:spcBef>
                  <a:spcPts val="0"/>
                </a:spcBef>
                <a:spcAft>
                  <a:spcPts val="0"/>
                </a:spcAft>
                <a:buClr>
                  <a:srgbClr val="373636"/>
                </a:buClr>
                <a:buSzPts val="700"/>
                <a:buChar char="+"/>
              </a:pPr>
              <a:r>
                <a:rPr lang="en" sz="700">
                  <a:solidFill>
                    <a:srgbClr val="373636"/>
                  </a:solidFill>
                </a:rPr>
                <a:t>nettoloon: 2400 EUR</a:t>
              </a:r>
              <a:endParaRPr sz="700"/>
            </a:p>
            <a:p>
              <a:pPr marL="457200" lvl="0" indent="-273050" algn="l" rtl="0">
                <a:spcBef>
                  <a:spcPts val="0"/>
                </a:spcBef>
                <a:spcAft>
                  <a:spcPts val="0"/>
                </a:spcAft>
                <a:buSzPts val="700"/>
                <a:buChar char="+"/>
              </a:pPr>
              <a:r>
                <a:rPr lang="en" sz="700"/>
                <a:t>verloningsperiode: 1 juni 2021 tot en met 30 juni 2021</a:t>
              </a:r>
              <a:endParaRPr sz="700"/>
            </a:p>
          </p:txBody>
        </p:sp>
        <p:sp>
          <p:nvSpPr>
            <p:cNvPr id="898" name="Google Shape;898;p117"/>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Arbeidsloon</a:t>
              </a:r>
              <a:endParaRPr sz="900">
                <a:solidFill>
                  <a:srgbClr val="FFFFFF"/>
                </a:solidFill>
              </a:endParaRPr>
            </a:p>
          </p:txBody>
        </p:sp>
      </p:grpSp>
      <p:cxnSp>
        <p:nvCxnSpPr>
          <p:cNvPr id="899" name="Google Shape;899;p117"/>
          <p:cNvCxnSpPr>
            <a:stCxn id="872" idx="0"/>
            <a:endCxn id="890" idx="2"/>
          </p:cNvCxnSpPr>
          <p:nvPr/>
        </p:nvCxnSpPr>
        <p:spPr>
          <a:xfrm rot="10800000">
            <a:off x="3305081" y="3275148"/>
            <a:ext cx="0" cy="582000"/>
          </a:xfrm>
          <a:prstGeom prst="straightConnector1">
            <a:avLst/>
          </a:prstGeom>
          <a:noFill/>
          <a:ln w="9525" cap="flat" cmpd="sng">
            <a:solidFill>
              <a:schemeClr val="dk2"/>
            </a:solidFill>
            <a:prstDash val="solid"/>
            <a:round/>
            <a:headEnd type="none" w="med" len="med"/>
            <a:tailEnd type="none" w="med" len="med"/>
          </a:ln>
        </p:spPr>
      </p:cxnSp>
      <p:cxnSp>
        <p:nvCxnSpPr>
          <p:cNvPr id="900" name="Google Shape;900;p117"/>
          <p:cNvCxnSpPr>
            <a:stCxn id="888" idx="0"/>
            <a:endCxn id="881" idx="2"/>
          </p:cNvCxnSpPr>
          <p:nvPr/>
        </p:nvCxnSpPr>
        <p:spPr>
          <a:xfrm rot="10800000">
            <a:off x="8113723" y="1869793"/>
            <a:ext cx="0" cy="579300"/>
          </a:xfrm>
          <a:prstGeom prst="straightConnector1">
            <a:avLst/>
          </a:prstGeom>
          <a:noFill/>
          <a:ln w="9525" cap="flat" cmpd="sng">
            <a:solidFill>
              <a:schemeClr val="dk2"/>
            </a:solidFill>
            <a:prstDash val="solid"/>
            <a:round/>
            <a:headEnd type="none" w="med" len="med"/>
            <a:tailEnd type="none" w="med" len="med"/>
          </a:ln>
        </p:spPr>
      </p:cxnSp>
      <p:cxnSp>
        <p:nvCxnSpPr>
          <p:cNvPr id="901" name="Google Shape;901;p117"/>
          <p:cNvCxnSpPr>
            <a:stCxn id="885" idx="0"/>
            <a:endCxn id="878" idx="2"/>
          </p:cNvCxnSpPr>
          <p:nvPr/>
        </p:nvCxnSpPr>
        <p:spPr>
          <a:xfrm rot="10800000">
            <a:off x="6059349" y="1843430"/>
            <a:ext cx="0" cy="592500"/>
          </a:xfrm>
          <a:prstGeom prst="straightConnector1">
            <a:avLst/>
          </a:prstGeom>
          <a:noFill/>
          <a:ln w="9525" cap="flat" cmpd="sng">
            <a:solidFill>
              <a:schemeClr val="dk2"/>
            </a:solidFill>
            <a:prstDash val="solid"/>
            <a:round/>
            <a:headEnd type="none" w="med" len="med"/>
            <a:tailEnd type="none" w="med" len="med"/>
          </a:ln>
        </p:spPr>
      </p:cxnSp>
      <p:cxnSp>
        <p:nvCxnSpPr>
          <p:cNvPr id="902" name="Google Shape;902;p117"/>
          <p:cNvCxnSpPr>
            <a:stCxn id="895" idx="0"/>
            <a:endCxn id="895" idx="0"/>
          </p:cNvCxnSpPr>
          <p:nvPr/>
        </p:nvCxnSpPr>
        <p:spPr>
          <a:xfrm>
            <a:off x="6059349" y="3879804"/>
            <a:ext cx="0" cy="0"/>
          </a:xfrm>
          <a:prstGeom prst="straightConnector1">
            <a:avLst/>
          </a:prstGeom>
          <a:noFill/>
          <a:ln w="9525" cap="flat" cmpd="sng">
            <a:solidFill>
              <a:schemeClr val="dk2"/>
            </a:solidFill>
            <a:prstDash val="solid"/>
            <a:round/>
            <a:headEnd type="none" w="med" len="med"/>
            <a:tailEnd type="none" w="med" len="med"/>
          </a:ln>
        </p:spPr>
      </p:cxnSp>
      <p:cxnSp>
        <p:nvCxnSpPr>
          <p:cNvPr id="903" name="Google Shape;903;p117"/>
          <p:cNvCxnSpPr>
            <a:stCxn id="868" idx="3"/>
            <a:endCxn id="871" idx="1"/>
          </p:cNvCxnSpPr>
          <p:nvPr/>
        </p:nvCxnSpPr>
        <p:spPr>
          <a:xfrm>
            <a:off x="1990302" y="3009863"/>
            <a:ext cx="282600" cy="1524600"/>
          </a:xfrm>
          <a:prstGeom prst="bentConnector3">
            <a:avLst>
              <a:gd name="adj1" fmla="val 50013"/>
            </a:avLst>
          </a:prstGeom>
          <a:noFill/>
          <a:ln w="9525" cap="flat" cmpd="sng">
            <a:solidFill>
              <a:schemeClr val="dk2"/>
            </a:solidFill>
            <a:prstDash val="solid"/>
            <a:round/>
            <a:headEnd type="none" w="med" len="med"/>
            <a:tailEnd type="none" w="med" len="med"/>
          </a:ln>
        </p:spPr>
      </p:cxnSp>
      <p:cxnSp>
        <p:nvCxnSpPr>
          <p:cNvPr id="904" name="Google Shape;904;p117"/>
          <p:cNvCxnSpPr>
            <a:stCxn id="874" idx="3"/>
          </p:cNvCxnSpPr>
          <p:nvPr/>
        </p:nvCxnSpPr>
        <p:spPr>
          <a:xfrm>
            <a:off x="4335038" y="1543570"/>
            <a:ext cx="3785100" cy="741000"/>
          </a:xfrm>
          <a:prstGeom prst="bentConnector3">
            <a:avLst>
              <a:gd name="adj1" fmla="val 15689"/>
            </a:avLst>
          </a:prstGeom>
          <a:noFill/>
          <a:ln w="9525" cap="flat" cmpd="sng">
            <a:solidFill>
              <a:schemeClr val="dk2"/>
            </a:solidFill>
            <a:prstDash val="solid"/>
            <a:round/>
            <a:headEnd type="none" w="med" len="med"/>
            <a:tailEnd type="none" w="med" len="med"/>
          </a:ln>
        </p:spPr>
      </p:cxnSp>
      <p:cxnSp>
        <p:nvCxnSpPr>
          <p:cNvPr id="905" name="Google Shape;905;p117"/>
          <p:cNvCxnSpPr>
            <a:stCxn id="871" idx="3"/>
            <a:endCxn id="898" idx="0"/>
          </p:cNvCxnSpPr>
          <p:nvPr/>
        </p:nvCxnSpPr>
        <p:spPr>
          <a:xfrm rot="10800000" flipH="1">
            <a:off x="4335013" y="3879875"/>
            <a:ext cx="3778800" cy="654600"/>
          </a:xfrm>
          <a:prstGeom prst="bentConnector4">
            <a:avLst>
              <a:gd name="adj1" fmla="val 15533"/>
              <a:gd name="adj2" fmla="val 123740"/>
            </a:avLst>
          </a:prstGeom>
          <a:noFill/>
          <a:ln w="9525" cap="flat" cmpd="sng">
            <a:solidFill>
              <a:schemeClr val="dk2"/>
            </a:solidFill>
            <a:prstDash val="solid"/>
            <a:round/>
            <a:headEnd type="none" w="med" len="med"/>
            <a:tailEnd type="none" w="med" len="med"/>
          </a:ln>
        </p:spPr>
      </p:cxnSp>
      <p:cxnSp>
        <p:nvCxnSpPr>
          <p:cNvPr id="906" name="Google Shape;906;p117"/>
          <p:cNvCxnSpPr>
            <a:stCxn id="895" idx="0"/>
          </p:cNvCxnSpPr>
          <p:nvPr/>
        </p:nvCxnSpPr>
        <p:spPr>
          <a:xfrm rot="10800000">
            <a:off x="6057249" y="3731304"/>
            <a:ext cx="2100" cy="148500"/>
          </a:xfrm>
          <a:prstGeom prst="straightConnector1">
            <a:avLst/>
          </a:prstGeom>
          <a:noFill/>
          <a:ln w="9525" cap="flat" cmpd="sng">
            <a:solidFill>
              <a:schemeClr val="dk2"/>
            </a:solidFill>
            <a:prstDash val="solid"/>
            <a:round/>
            <a:headEnd type="none" w="med" len="med"/>
            <a:tailEnd type="none" w="med" len="med"/>
          </a:ln>
        </p:spPr>
      </p:cxnSp>
      <p:sp>
        <p:nvSpPr>
          <p:cNvPr id="907" name="Google Shape;907;p117"/>
          <p:cNvSpPr/>
          <p:nvPr/>
        </p:nvSpPr>
        <p:spPr>
          <a:xfrm>
            <a:off x="567650" y="4292025"/>
            <a:ext cx="1384500" cy="85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7"/>
          <p:cNvSpPr txBox="1"/>
          <p:nvPr/>
        </p:nvSpPr>
        <p:spPr>
          <a:xfrm>
            <a:off x="493950" y="262125"/>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Use case - verschillende loonbrieven (4)</a:t>
            </a:r>
            <a:endParaRPr sz="32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18"/>
          <p:cNvSpPr txBox="1"/>
          <p:nvPr/>
        </p:nvSpPr>
        <p:spPr>
          <a:xfrm>
            <a:off x="493950" y="262125"/>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Use case - (ver)huurder (1)</a:t>
            </a:r>
            <a:endParaRPr sz="3200" b="1"/>
          </a:p>
        </p:txBody>
      </p:sp>
      <p:sp>
        <p:nvSpPr>
          <p:cNvPr id="914" name="Google Shape;914;p118"/>
          <p:cNvSpPr txBox="1"/>
          <p:nvPr/>
        </p:nvSpPr>
        <p:spPr>
          <a:xfrm>
            <a:off x="493950" y="1741725"/>
            <a:ext cx="45822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Een verhuurder wilt weten of een kandidaat-huurder genoeg financiële stabiliteit heeft zodat die de maandelijkse huurprijs kan betalen.</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Daarvoor wordt doorgaans gekeken naar de </a:t>
            </a:r>
            <a:r>
              <a:rPr lang="en" sz="1300" b="1"/>
              <a:t>recente loonbrieven van de afgelopen drie maanden</a:t>
            </a:r>
            <a:r>
              <a:rPr lang="en" sz="1300"/>
              <a:t> van de kandidaat-huurder. Echter is de kandidaat-huurder enkel verplicht om te bewijzen dat zijn inkomen voldoende hoog ligt. </a:t>
            </a:r>
            <a:endParaRPr sz="1300"/>
          </a:p>
        </p:txBody>
      </p:sp>
      <p:pic>
        <p:nvPicPr>
          <p:cNvPr id="915" name="Google Shape;915;p118"/>
          <p:cNvPicPr preferRelativeResize="0"/>
          <p:nvPr/>
        </p:nvPicPr>
        <p:blipFill>
          <a:blip r:embed="rId3">
            <a:alphaModFix/>
          </a:blip>
          <a:stretch>
            <a:fillRect/>
          </a:stretch>
        </p:blipFill>
        <p:spPr>
          <a:xfrm>
            <a:off x="5129650" y="1516888"/>
            <a:ext cx="4014351" cy="2339925"/>
          </a:xfrm>
          <a:prstGeom prst="rect">
            <a:avLst/>
          </a:prstGeom>
          <a:noFill/>
          <a:ln>
            <a:noFill/>
          </a:ln>
        </p:spPr>
      </p:pic>
      <p:sp>
        <p:nvSpPr>
          <p:cNvPr id="916" name="Google Shape;916;p118"/>
          <p:cNvSpPr/>
          <p:nvPr/>
        </p:nvSpPr>
        <p:spPr>
          <a:xfrm>
            <a:off x="650150" y="4214863"/>
            <a:ext cx="1384500" cy="85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19"/>
          <p:cNvSpPr txBox="1"/>
          <p:nvPr/>
        </p:nvSpPr>
        <p:spPr>
          <a:xfrm>
            <a:off x="493950" y="262125"/>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Use case - (ver)huurder (2)</a:t>
            </a:r>
            <a:endParaRPr sz="3200" b="1"/>
          </a:p>
        </p:txBody>
      </p:sp>
      <p:sp>
        <p:nvSpPr>
          <p:cNvPr id="922" name="Google Shape;922;p119"/>
          <p:cNvSpPr txBox="1"/>
          <p:nvPr/>
        </p:nvSpPr>
        <p:spPr>
          <a:xfrm>
            <a:off x="468375" y="1036875"/>
            <a:ext cx="4582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Er wordt gekeken naar de </a:t>
            </a:r>
            <a:r>
              <a:rPr lang="en" sz="1300" b="1"/>
              <a:t>recente loonbrieven van de afgelopen drie maanden</a:t>
            </a:r>
            <a:r>
              <a:rPr lang="en" sz="1300"/>
              <a:t> van de kandidaat-huurder. Echter is de kandidaat-huurder enkel verplicht om te bewijzen dat zijn inkomen voldoende hoog ligt. </a:t>
            </a:r>
            <a:endParaRPr sz="1300"/>
          </a:p>
        </p:txBody>
      </p:sp>
      <p:grpSp>
        <p:nvGrpSpPr>
          <p:cNvPr id="923" name="Google Shape;923;p119"/>
          <p:cNvGrpSpPr/>
          <p:nvPr/>
        </p:nvGrpSpPr>
        <p:grpSpPr>
          <a:xfrm>
            <a:off x="727775" y="2432731"/>
            <a:ext cx="1896879" cy="848589"/>
            <a:chOff x="1368739" y="2650840"/>
            <a:chExt cx="2716814" cy="479700"/>
          </a:xfrm>
        </p:grpSpPr>
        <p:sp>
          <p:nvSpPr>
            <p:cNvPr id="924" name="Google Shape;924;p119"/>
            <p:cNvSpPr/>
            <p:nvPr/>
          </p:nvSpPr>
          <p:spPr>
            <a:xfrm>
              <a:off x="1368739" y="2650840"/>
              <a:ext cx="2716800" cy="479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a:p>
              <a:pPr marL="457200" lvl="0" indent="-292100" algn="l" rtl="0">
                <a:spcBef>
                  <a:spcPts val="0"/>
                </a:spcBef>
                <a:spcAft>
                  <a:spcPts val="0"/>
                </a:spcAft>
                <a:buSzPts val="1000"/>
                <a:buChar char="+"/>
              </a:pPr>
              <a:r>
                <a:rPr lang="en" sz="1000"/>
                <a:t>volledigeNaam: Jan Janssens</a:t>
              </a:r>
              <a:endParaRPr sz="1000"/>
            </a:p>
          </p:txBody>
        </p:sp>
        <p:sp>
          <p:nvSpPr>
            <p:cNvPr id="925" name="Google Shape;925;p119"/>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926" name="Google Shape;926;p119"/>
          <p:cNvGrpSpPr/>
          <p:nvPr/>
        </p:nvGrpSpPr>
        <p:grpSpPr>
          <a:xfrm>
            <a:off x="6267877" y="2251504"/>
            <a:ext cx="1896879" cy="1211057"/>
            <a:chOff x="1368739" y="2650835"/>
            <a:chExt cx="2716814" cy="684600"/>
          </a:xfrm>
        </p:grpSpPr>
        <p:sp>
          <p:nvSpPr>
            <p:cNvPr id="927" name="Google Shape;927;p119"/>
            <p:cNvSpPr/>
            <p:nvPr/>
          </p:nvSpPr>
          <p:spPr>
            <a:xfrm>
              <a:off x="1368739" y="2650835"/>
              <a:ext cx="2716800" cy="684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a:p>
              <a:pPr marL="457200" lvl="0" indent="-292100" algn="l" rtl="0">
                <a:spcBef>
                  <a:spcPts val="0"/>
                </a:spcBef>
                <a:spcAft>
                  <a:spcPts val="0"/>
                </a:spcAft>
                <a:buSzPts val="1000"/>
                <a:buChar char="+"/>
              </a:pPr>
              <a:r>
                <a:rPr lang="en" sz="1000"/>
                <a:t>nettoGestortLoon: 2500 EUR</a:t>
              </a:r>
              <a:endParaRPr sz="1000"/>
            </a:p>
            <a:p>
              <a:pPr marL="457200" lvl="0" indent="-292100" algn="l" rtl="0">
                <a:spcBef>
                  <a:spcPts val="0"/>
                </a:spcBef>
                <a:spcAft>
                  <a:spcPts val="0"/>
                </a:spcAft>
                <a:buSzPts val="1000"/>
                <a:buChar char="+"/>
              </a:pPr>
              <a:r>
                <a:rPr lang="en" sz="1000"/>
                <a:t>verloningsperiode: 1 oktober 2021 tot en met 31 oktober 2021</a:t>
              </a:r>
              <a:endParaRPr sz="1000"/>
            </a:p>
          </p:txBody>
        </p:sp>
        <p:sp>
          <p:nvSpPr>
            <p:cNvPr id="928" name="Google Shape;928;p119"/>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929" name="Google Shape;929;p119"/>
          <p:cNvGrpSpPr/>
          <p:nvPr/>
        </p:nvGrpSpPr>
        <p:grpSpPr>
          <a:xfrm>
            <a:off x="3199100" y="2432731"/>
            <a:ext cx="1896879" cy="848589"/>
            <a:chOff x="1368739" y="2650840"/>
            <a:chExt cx="2716814" cy="479700"/>
          </a:xfrm>
        </p:grpSpPr>
        <p:sp>
          <p:nvSpPr>
            <p:cNvPr id="930" name="Google Shape;930;p119"/>
            <p:cNvSpPr/>
            <p:nvPr/>
          </p:nvSpPr>
          <p:spPr>
            <a:xfrm>
              <a:off x="1368739" y="2650840"/>
              <a:ext cx="2716800" cy="479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a:p>
              <a:pPr marL="457200" lvl="0" indent="-292100" algn="l" rtl="0">
                <a:spcBef>
                  <a:spcPts val="0"/>
                </a:spcBef>
                <a:spcAft>
                  <a:spcPts val="0"/>
                </a:spcAft>
                <a:buSzPts val="1000"/>
                <a:buChar char="+"/>
              </a:pPr>
              <a:r>
                <a:rPr lang="en" sz="1000"/>
                <a:t>statuut: Werknemer</a:t>
              </a:r>
              <a:endParaRPr sz="1000"/>
            </a:p>
          </p:txBody>
        </p:sp>
        <p:sp>
          <p:nvSpPr>
            <p:cNvPr id="931" name="Google Shape;931;p119"/>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Arbeidsrelatie</a:t>
              </a:r>
              <a:endParaRPr sz="1000">
                <a:solidFill>
                  <a:srgbClr val="FFFFFF"/>
                </a:solidFill>
              </a:endParaRPr>
            </a:p>
          </p:txBody>
        </p:sp>
      </p:grpSp>
      <p:grpSp>
        <p:nvGrpSpPr>
          <p:cNvPr id="932" name="Google Shape;932;p119"/>
          <p:cNvGrpSpPr/>
          <p:nvPr/>
        </p:nvGrpSpPr>
        <p:grpSpPr>
          <a:xfrm>
            <a:off x="6267875" y="3728300"/>
            <a:ext cx="1896882" cy="1250329"/>
            <a:chOff x="1368736" y="2650833"/>
            <a:chExt cx="2716817" cy="706800"/>
          </a:xfrm>
        </p:grpSpPr>
        <p:sp>
          <p:nvSpPr>
            <p:cNvPr id="933" name="Google Shape;933;p119"/>
            <p:cNvSpPr/>
            <p:nvPr/>
          </p:nvSpPr>
          <p:spPr>
            <a:xfrm>
              <a:off x="1368736" y="2650833"/>
              <a:ext cx="2716800" cy="70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1000"/>
            </a:p>
            <a:p>
              <a:pPr marL="457200" lvl="0" indent="-292100" algn="l" rtl="0">
                <a:spcBef>
                  <a:spcPts val="0"/>
                </a:spcBef>
                <a:spcAft>
                  <a:spcPts val="0"/>
                </a:spcAft>
                <a:buSzPts val="1000"/>
                <a:buChar char="+"/>
              </a:pPr>
              <a:r>
                <a:rPr lang="en" sz="1000"/>
                <a:t>nettoGestortLoon: 2500 EUR</a:t>
              </a:r>
              <a:endParaRPr sz="1000"/>
            </a:p>
            <a:p>
              <a:pPr marL="457200" lvl="0" indent="-292100" algn="l" rtl="0">
                <a:spcBef>
                  <a:spcPts val="0"/>
                </a:spcBef>
                <a:spcAft>
                  <a:spcPts val="0"/>
                </a:spcAft>
                <a:buSzPts val="1000"/>
                <a:buChar char="+"/>
              </a:pPr>
              <a:r>
                <a:rPr lang="en" sz="1000"/>
                <a:t>verloningsperiode: 1 november 2021 tot en met 30 november 2021</a:t>
              </a:r>
              <a:endParaRPr sz="1000"/>
            </a:p>
          </p:txBody>
        </p:sp>
        <p:sp>
          <p:nvSpPr>
            <p:cNvPr id="934" name="Google Shape;934;p119"/>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grpSp>
        <p:nvGrpSpPr>
          <p:cNvPr id="935" name="Google Shape;935;p119"/>
          <p:cNvGrpSpPr/>
          <p:nvPr/>
        </p:nvGrpSpPr>
        <p:grpSpPr>
          <a:xfrm>
            <a:off x="6267875" y="774700"/>
            <a:ext cx="1896882" cy="1250329"/>
            <a:chOff x="1368736" y="2650833"/>
            <a:chExt cx="2716817" cy="706800"/>
          </a:xfrm>
        </p:grpSpPr>
        <p:sp>
          <p:nvSpPr>
            <p:cNvPr id="936" name="Google Shape;936;p119"/>
            <p:cNvSpPr/>
            <p:nvPr/>
          </p:nvSpPr>
          <p:spPr>
            <a:xfrm>
              <a:off x="1368736" y="2650833"/>
              <a:ext cx="2716800" cy="70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a:p>
              <a:pPr marL="457200" lvl="0" indent="-292100" algn="l" rtl="0">
                <a:spcBef>
                  <a:spcPts val="0"/>
                </a:spcBef>
                <a:spcAft>
                  <a:spcPts val="0"/>
                </a:spcAft>
                <a:buSzPts val="1000"/>
                <a:buChar char="+"/>
              </a:pPr>
              <a:r>
                <a:rPr lang="en" sz="1000"/>
                <a:t>nettoGestortLoon: 2500 EUR</a:t>
              </a:r>
              <a:endParaRPr sz="1000"/>
            </a:p>
            <a:p>
              <a:pPr marL="457200" lvl="0" indent="-292100" algn="l" rtl="0">
                <a:spcBef>
                  <a:spcPts val="0"/>
                </a:spcBef>
                <a:spcAft>
                  <a:spcPts val="0"/>
                </a:spcAft>
                <a:buSzPts val="1000"/>
                <a:buChar char="+"/>
              </a:pPr>
              <a:r>
                <a:rPr lang="en" sz="1000"/>
                <a:t>verloningsperiode: 1 september 2021 tot en met 30 september 2021</a:t>
              </a:r>
              <a:endParaRPr sz="1000"/>
            </a:p>
          </p:txBody>
        </p:sp>
        <p:sp>
          <p:nvSpPr>
            <p:cNvPr id="937" name="Google Shape;937;p119"/>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Arbeidsloon</a:t>
              </a:r>
              <a:endParaRPr sz="1000">
                <a:solidFill>
                  <a:srgbClr val="FFFFFF"/>
                </a:solidFill>
              </a:endParaRPr>
            </a:p>
          </p:txBody>
        </p:sp>
      </p:grpSp>
      <p:cxnSp>
        <p:nvCxnSpPr>
          <p:cNvPr id="938" name="Google Shape;938;p119"/>
          <p:cNvCxnSpPr>
            <a:stCxn id="924" idx="3"/>
            <a:endCxn id="930" idx="1"/>
          </p:cNvCxnSpPr>
          <p:nvPr/>
        </p:nvCxnSpPr>
        <p:spPr>
          <a:xfrm>
            <a:off x="2624645" y="2857026"/>
            <a:ext cx="574500" cy="0"/>
          </a:xfrm>
          <a:prstGeom prst="straightConnector1">
            <a:avLst/>
          </a:prstGeom>
          <a:noFill/>
          <a:ln w="9525" cap="flat" cmpd="sng">
            <a:solidFill>
              <a:schemeClr val="dk2"/>
            </a:solidFill>
            <a:prstDash val="solid"/>
            <a:round/>
            <a:headEnd type="none" w="med" len="med"/>
            <a:tailEnd type="none" w="med" len="med"/>
          </a:ln>
        </p:spPr>
      </p:cxnSp>
      <p:cxnSp>
        <p:nvCxnSpPr>
          <p:cNvPr id="939" name="Google Shape;939;p119"/>
          <p:cNvCxnSpPr>
            <a:stCxn id="930" idx="3"/>
            <a:endCxn id="936" idx="1"/>
          </p:cNvCxnSpPr>
          <p:nvPr/>
        </p:nvCxnSpPr>
        <p:spPr>
          <a:xfrm rot="10800000" flipH="1">
            <a:off x="5095970" y="1399926"/>
            <a:ext cx="1171800" cy="1457100"/>
          </a:xfrm>
          <a:prstGeom prst="bentConnector3">
            <a:avLst>
              <a:gd name="adj1" fmla="val 50004"/>
            </a:avLst>
          </a:prstGeom>
          <a:noFill/>
          <a:ln w="9525" cap="flat" cmpd="sng">
            <a:solidFill>
              <a:schemeClr val="dk2"/>
            </a:solidFill>
            <a:prstDash val="solid"/>
            <a:round/>
            <a:headEnd type="none" w="med" len="med"/>
            <a:tailEnd type="none" w="med" len="med"/>
          </a:ln>
        </p:spPr>
      </p:cxnSp>
      <p:cxnSp>
        <p:nvCxnSpPr>
          <p:cNvPr id="940" name="Google Shape;940;p119"/>
          <p:cNvCxnSpPr>
            <a:stCxn id="930" idx="3"/>
            <a:endCxn id="933" idx="1"/>
          </p:cNvCxnSpPr>
          <p:nvPr/>
        </p:nvCxnSpPr>
        <p:spPr>
          <a:xfrm>
            <a:off x="5095970" y="2857026"/>
            <a:ext cx="1171800" cy="1496400"/>
          </a:xfrm>
          <a:prstGeom prst="bentConnector3">
            <a:avLst>
              <a:gd name="adj1" fmla="val 50004"/>
            </a:avLst>
          </a:prstGeom>
          <a:noFill/>
          <a:ln w="9525" cap="flat" cmpd="sng">
            <a:solidFill>
              <a:schemeClr val="dk2"/>
            </a:solidFill>
            <a:prstDash val="solid"/>
            <a:round/>
            <a:headEnd type="none" w="med" len="med"/>
            <a:tailEnd type="none" w="med" len="med"/>
          </a:ln>
        </p:spPr>
      </p:cxnSp>
      <p:cxnSp>
        <p:nvCxnSpPr>
          <p:cNvPr id="941" name="Google Shape;941;p119"/>
          <p:cNvCxnSpPr>
            <a:stCxn id="930" idx="3"/>
            <a:endCxn id="927" idx="1"/>
          </p:cNvCxnSpPr>
          <p:nvPr/>
        </p:nvCxnSpPr>
        <p:spPr>
          <a:xfrm>
            <a:off x="5095970" y="2857026"/>
            <a:ext cx="1171800" cy="600"/>
          </a:xfrm>
          <a:prstGeom prst="bentConnector3">
            <a:avLst>
              <a:gd name="adj1" fmla="val 50005"/>
            </a:avLst>
          </a:prstGeom>
          <a:noFill/>
          <a:ln w="9525" cap="flat" cmpd="sng">
            <a:solidFill>
              <a:schemeClr val="dk2"/>
            </a:solidFill>
            <a:prstDash val="solid"/>
            <a:round/>
            <a:headEnd type="none" w="med" len="med"/>
            <a:tailEnd type="none" w="med" len="med"/>
          </a:ln>
        </p:spPr>
      </p:cxnSp>
      <p:sp>
        <p:nvSpPr>
          <p:cNvPr id="942" name="Google Shape;942;p119"/>
          <p:cNvSpPr/>
          <p:nvPr/>
        </p:nvSpPr>
        <p:spPr>
          <a:xfrm>
            <a:off x="553450" y="4213363"/>
            <a:ext cx="1384500" cy="85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0"/>
          <p:cNvSpPr/>
          <p:nvPr/>
        </p:nvSpPr>
        <p:spPr>
          <a:xfrm>
            <a:off x="608650" y="4194113"/>
            <a:ext cx="1384500" cy="85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20"/>
          <p:cNvSpPr txBox="1"/>
          <p:nvPr/>
        </p:nvSpPr>
        <p:spPr>
          <a:xfrm>
            <a:off x="493950" y="262125"/>
            <a:ext cx="65958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700" b="1"/>
              <a:t>Use case - VUTG sociale toeslag (1)</a:t>
            </a:r>
            <a:endParaRPr sz="2700" b="1"/>
          </a:p>
        </p:txBody>
      </p:sp>
      <p:sp>
        <p:nvSpPr>
          <p:cNvPr id="949" name="Google Shape;949;p120"/>
          <p:cNvSpPr txBox="1"/>
          <p:nvPr/>
        </p:nvSpPr>
        <p:spPr>
          <a:xfrm>
            <a:off x="567150" y="2027400"/>
            <a:ext cx="43479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Het VUTG wilt weten hoeveel inkomen(s) een gezin heeft. Het heeft hiervoor </a:t>
            </a:r>
            <a:r>
              <a:rPr lang="en" sz="1300" b="1"/>
              <a:t>inzage nodig in de inkomensgegevens (bruto belastbaar inkomen op jaarbasis) van de laatste 6 maanden</a:t>
            </a:r>
            <a:r>
              <a:rPr lang="en" sz="1300"/>
              <a:t>.</a:t>
            </a:r>
            <a:endParaRPr sz="1300"/>
          </a:p>
        </p:txBody>
      </p:sp>
      <p:pic>
        <p:nvPicPr>
          <p:cNvPr id="950" name="Google Shape;950;p120"/>
          <p:cNvPicPr preferRelativeResize="0"/>
          <p:nvPr/>
        </p:nvPicPr>
        <p:blipFill>
          <a:blip r:embed="rId3">
            <a:alphaModFix/>
          </a:blip>
          <a:stretch>
            <a:fillRect/>
          </a:stretch>
        </p:blipFill>
        <p:spPr>
          <a:xfrm>
            <a:off x="5129650" y="1516888"/>
            <a:ext cx="4014351" cy="2339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21"/>
          <p:cNvSpPr/>
          <p:nvPr/>
        </p:nvSpPr>
        <p:spPr>
          <a:xfrm>
            <a:off x="447750" y="4225238"/>
            <a:ext cx="1384500" cy="85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21"/>
          <p:cNvSpPr txBox="1"/>
          <p:nvPr/>
        </p:nvSpPr>
        <p:spPr>
          <a:xfrm>
            <a:off x="493950" y="1013825"/>
            <a:ext cx="5711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Er wordt bekeken wie deel uitmaakt van het gezin en alle loonfiches van de laatste 6 maanden worden opgevraagd.</a:t>
            </a:r>
            <a:endParaRPr sz="1300"/>
          </a:p>
        </p:txBody>
      </p:sp>
      <p:grpSp>
        <p:nvGrpSpPr>
          <p:cNvPr id="957" name="Google Shape;957;p121"/>
          <p:cNvGrpSpPr/>
          <p:nvPr/>
        </p:nvGrpSpPr>
        <p:grpSpPr>
          <a:xfrm>
            <a:off x="1826050" y="3021018"/>
            <a:ext cx="1896879" cy="848589"/>
            <a:chOff x="1368739" y="2650840"/>
            <a:chExt cx="2716814" cy="479700"/>
          </a:xfrm>
        </p:grpSpPr>
        <p:sp>
          <p:nvSpPr>
            <p:cNvPr id="958" name="Google Shape;958;p121"/>
            <p:cNvSpPr/>
            <p:nvPr/>
          </p:nvSpPr>
          <p:spPr>
            <a:xfrm>
              <a:off x="1368739" y="2650840"/>
              <a:ext cx="2716800" cy="479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a:p>
              <a:pPr marL="457200" lvl="0" indent="-292100" algn="l" rtl="0">
                <a:spcBef>
                  <a:spcPts val="0"/>
                </a:spcBef>
                <a:spcAft>
                  <a:spcPts val="0"/>
                </a:spcAft>
                <a:buSzPts val="1000"/>
                <a:buChar char="+"/>
              </a:pPr>
              <a:r>
                <a:rPr lang="en" sz="1000"/>
                <a:t>volledigeNaam: Jan Janssens</a:t>
              </a:r>
              <a:endParaRPr sz="1000"/>
            </a:p>
          </p:txBody>
        </p:sp>
        <p:sp>
          <p:nvSpPr>
            <p:cNvPr id="959" name="Google Shape;959;p121"/>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960" name="Google Shape;960;p121"/>
          <p:cNvGrpSpPr/>
          <p:nvPr/>
        </p:nvGrpSpPr>
        <p:grpSpPr>
          <a:xfrm>
            <a:off x="6859780" y="3348827"/>
            <a:ext cx="1896879" cy="701441"/>
            <a:chOff x="1368739" y="2650835"/>
            <a:chExt cx="2716814" cy="684600"/>
          </a:xfrm>
        </p:grpSpPr>
        <p:sp>
          <p:nvSpPr>
            <p:cNvPr id="961" name="Google Shape;961;p121"/>
            <p:cNvSpPr/>
            <p:nvPr/>
          </p:nvSpPr>
          <p:spPr>
            <a:xfrm>
              <a:off x="1368739" y="2650835"/>
              <a:ext cx="2716800" cy="684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brutoloon: 2400 EUR</a:t>
              </a:r>
              <a:endParaRPr sz="800"/>
            </a:p>
            <a:p>
              <a:pPr marL="457200" lvl="0" indent="-279400" algn="l" rtl="0">
                <a:spcBef>
                  <a:spcPts val="0"/>
                </a:spcBef>
                <a:spcAft>
                  <a:spcPts val="0"/>
                </a:spcAft>
                <a:buSzPts val="800"/>
                <a:buChar char="+"/>
              </a:pPr>
              <a:r>
                <a:rPr lang="en" sz="800"/>
                <a:t>verloningsperiode: 1 oktober 2021 tot en met 31 oktober 2021</a:t>
              </a:r>
              <a:endParaRPr sz="800"/>
            </a:p>
          </p:txBody>
        </p:sp>
        <p:sp>
          <p:nvSpPr>
            <p:cNvPr id="962" name="Google Shape;962;p121"/>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Arbeidsloon</a:t>
              </a:r>
              <a:endParaRPr sz="800">
                <a:solidFill>
                  <a:srgbClr val="FFFFFF"/>
                </a:solidFill>
              </a:endParaRPr>
            </a:p>
          </p:txBody>
        </p:sp>
      </p:grpSp>
      <p:grpSp>
        <p:nvGrpSpPr>
          <p:cNvPr id="963" name="Google Shape;963;p121"/>
          <p:cNvGrpSpPr/>
          <p:nvPr/>
        </p:nvGrpSpPr>
        <p:grpSpPr>
          <a:xfrm>
            <a:off x="4015813" y="3021018"/>
            <a:ext cx="1896879" cy="848589"/>
            <a:chOff x="1368739" y="2650840"/>
            <a:chExt cx="2716814" cy="479700"/>
          </a:xfrm>
        </p:grpSpPr>
        <p:sp>
          <p:nvSpPr>
            <p:cNvPr id="964" name="Google Shape;964;p121"/>
            <p:cNvSpPr/>
            <p:nvPr/>
          </p:nvSpPr>
          <p:spPr>
            <a:xfrm>
              <a:off x="1368739" y="2650840"/>
              <a:ext cx="2716800" cy="479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a:p>
              <a:pPr marL="457200" lvl="0" indent="-292100" algn="l" rtl="0">
                <a:spcBef>
                  <a:spcPts val="0"/>
                </a:spcBef>
                <a:spcAft>
                  <a:spcPts val="0"/>
                </a:spcAft>
                <a:buSzPts val="1000"/>
                <a:buChar char="+"/>
              </a:pPr>
              <a:r>
                <a:rPr lang="en" sz="1000"/>
                <a:t>statuut: Werknemer</a:t>
              </a:r>
              <a:endParaRPr sz="1000"/>
            </a:p>
          </p:txBody>
        </p:sp>
        <p:sp>
          <p:nvSpPr>
            <p:cNvPr id="965" name="Google Shape;965;p121"/>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Arbeidsrelatie</a:t>
              </a:r>
              <a:endParaRPr sz="1000">
                <a:solidFill>
                  <a:srgbClr val="FFFFFF"/>
                </a:solidFill>
              </a:endParaRPr>
            </a:p>
          </p:txBody>
        </p:sp>
      </p:grpSp>
      <p:grpSp>
        <p:nvGrpSpPr>
          <p:cNvPr id="966" name="Google Shape;966;p121"/>
          <p:cNvGrpSpPr/>
          <p:nvPr/>
        </p:nvGrpSpPr>
        <p:grpSpPr>
          <a:xfrm>
            <a:off x="6859778" y="4093142"/>
            <a:ext cx="1896882" cy="724187"/>
            <a:chOff x="1368736" y="2650833"/>
            <a:chExt cx="2716817" cy="706800"/>
          </a:xfrm>
        </p:grpSpPr>
        <p:sp>
          <p:nvSpPr>
            <p:cNvPr id="967" name="Google Shape;967;p121"/>
            <p:cNvSpPr/>
            <p:nvPr/>
          </p:nvSpPr>
          <p:spPr>
            <a:xfrm>
              <a:off x="1368736" y="2650833"/>
              <a:ext cx="2716800" cy="70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brutoloon: 2400 EUR</a:t>
              </a:r>
              <a:endParaRPr sz="800"/>
            </a:p>
            <a:p>
              <a:pPr marL="457200" lvl="0" indent="-279400" algn="l" rtl="0">
                <a:spcBef>
                  <a:spcPts val="0"/>
                </a:spcBef>
                <a:spcAft>
                  <a:spcPts val="0"/>
                </a:spcAft>
                <a:buSzPts val="800"/>
                <a:buChar char="+"/>
              </a:pPr>
              <a:r>
                <a:rPr lang="en" sz="800"/>
                <a:t>verloningsperiode: 1 november 2021 tot en met 30 november 2021</a:t>
              </a:r>
              <a:endParaRPr sz="800"/>
            </a:p>
          </p:txBody>
        </p:sp>
        <p:sp>
          <p:nvSpPr>
            <p:cNvPr id="968" name="Google Shape;968;p121"/>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Arbeidsloon</a:t>
              </a:r>
              <a:endParaRPr sz="800">
                <a:solidFill>
                  <a:srgbClr val="FFFFFF"/>
                </a:solidFill>
              </a:endParaRPr>
            </a:p>
          </p:txBody>
        </p:sp>
      </p:grpSp>
      <p:grpSp>
        <p:nvGrpSpPr>
          <p:cNvPr id="969" name="Google Shape;969;p121"/>
          <p:cNvGrpSpPr/>
          <p:nvPr/>
        </p:nvGrpSpPr>
        <p:grpSpPr>
          <a:xfrm>
            <a:off x="6859678" y="2545293"/>
            <a:ext cx="1896882" cy="760652"/>
            <a:chOff x="1368736" y="2650843"/>
            <a:chExt cx="2716817" cy="742389"/>
          </a:xfrm>
        </p:grpSpPr>
        <p:sp>
          <p:nvSpPr>
            <p:cNvPr id="970" name="Google Shape;970;p121"/>
            <p:cNvSpPr/>
            <p:nvPr/>
          </p:nvSpPr>
          <p:spPr>
            <a:xfrm>
              <a:off x="1368736" y="2686432"/>
              <a:ext cx="2716800" cy="70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brutoloon: 2400 EUR</a:t>
              </a:r>
              <a:endParaRPr sz="800"/>
            </a:p>
            <a:p>
              <a:pPr marL="457200" lvl="0" indent="-279400" algn="l" rtl="0">
                <a:spcBef>
                  <a:spcPts val="0"/>
                </a:spcBef>
                <a:spcAft>
                  <a:spcPts val="0"/>
                </a:spcAft>
                <a:buSzPts val="800"/>
                <a:buChar char="+"/>
              </a:pPr>
              <a:r>
                <a:rPr lang="en" sz="800"/>
                <a:t>verloningsperiode: 1 september 2021 tot en met 30 september 2021</a:t>
              </a:r>
              <a:endParaRPr sz="800"/>
            </a:p>
          </p:txBody>
        </p:sp>
        <p:sp>
          <p:nvSpPr>
            <p:cNvPr id="971" name="Google Shape;971;p121"/>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Arbeidsloon</a:t>
              </a:r>
              <a:endParaRPr sz="800">
                <a:solidFill>
                  <a:srgbClr val="FFFFFF"/>
                </a:solidFill>
              </a:endParaRPr>
            </a:p>
          </p:txBody>
        </p:sp>
      </p:grpSp>
      <p:cxnSp>
        <p:nvCxnSpPr>
          <p:cNvPr id="972" name="Google Shape;972;p121"/>
          <p:cNvCxnSpPr>
            <a:stCxn id="958" idx="3"/>
            <a:endCxn id="964" idx="1"/>
          </p:cNvCxnSpPr>
          <p:nvPr/>
        </p:nvCxnSpPr>
        <p:spPr>
          <a:xfrm>
            <a:off x="3722920" y="3445313"/>
            <a:ext cx="292800" cy="0"/>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121"/>
          <p:cNvCxnSpPr>
            <a:stCxn id="964" idx="3"/>
            <a:endCxn id="970" idx="1"/>
          </p:cNvCxnSpPr>
          <p:nvPr/>
        </p:nvCxnSpPr>
        <p:spPr>
          <a:xfrm rot="10800000" flipH="1">
            <a:off x="5912682" y="2943713"/>
            <a:ext cx="947100" cy="501600"/>
          </a:xfrm>
          <a:prstGeom prst="bentConnector3">
            <a:avLst>
              <a:gd name="adj1" fmla="val 49995"/>
            </a:avLst>
          </a:prstGeom>
          <a:noFill/>
          <a:ln w="9525" cap="flat" cmpd="sng">
            <a:solidFill>
              <a:schemeClr val="dk2"/>
            </a:solidFill>
            <a:prstDash val="solid"/>
            <a:round/>
            <a:headEnd type="none" w="med" len="med"/>
            <a:tailEnd type="none" w="med" len="med"/>
          </a:ln>
        </p:spPr>
      </p:cxnSp>
      <p:cxnSp>
        <p:nvCxnSpPr>
          <p:cNvPr id="974" name="Google Shape;974;p121"/>
          <p:cNvCxnSpPr>
            <a:stCxn id="964" idx="3"/>
            <a:endCxn id="967" idx="1"/>
          </p:cNvCxnSpPr>
          <p:nvPr/>
        </p:nvCxnSpPr>
        <p:spPr>
          <a:xfrm>
            <a:off x="5912682" y="3445313"/>
            <a:ext cx="947100" cy="10098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75" name="Google Shape;975;p121"/>
          <p:cNvCxnSpPr>
            <a:stCxn id="964" idx="3"/>
            <a:endCxn id="961" idx="1"/>
          </p:cNvCxnSpPr>
          <p:nvPr/>
        </p:nvCxnSpPr>
        <p:spPr>
          <a:xfrm>
            <a:off x="5912682" y="3445313"/>
            <a:ext cx="947100" cy="254100"/>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976" name="Google Shape;976;p121"/>
          <p:cNvGrpSpPr/>
          <p:nvPr/>
        </p:nvGrpSpPr>
        <p:grpSpPr>
          <a:xfrm>
            <a:off x="6859677" y="1056691"/>
            <a:ext cx="1896879" cy="701441"/>
            <a:chOff x="1368739" y="2650835"/>
            <a:chExt cx="2716814" cy="684600"/>
          </a:xfrm>
        </p:grpSpPr>
        <p:sp>
          <p:nvSpPr>
            <p:cNvPr id="977" name="Google Shape;977;p121"/>
            <p:cNvSpPr/>
            <p:nvPr/>
          </p:nvSpPr>
          <p:spPr>
            <a:xfrm>
              <a:off x="1368739" y="2650835"/>
              <a:ext cx="2716800" cy="684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brutoloon: 2400 EUR</a:t>
              </a:r>
              <a:endParaRPr sz="800"/>
            </a:p>
            <a:p>
              <a:pPr marL="457200" lvl="0" indent="-279400" algn="l" rtl="0">
                <a:spcBef>
                  <a:spcPts val="0"/>
                </a:spcBef>
                <a:spcAft>
                  <a:spcPts val="0"/>
                </a:spcAft>
                <a:buSzPts val="800"/>
                <a:buChar char="+"/>
              </a:pPr>
              <a:r>
                <a:rPr lang="en" sz="800"/>
                <a:t>verloningsperiode: 1 juli 2021 tot en met 31 juli 2021</a:t>
              </a:r>
              <a:endParaRPr sz="800"/>
            </a:p>
          </p:txBody>
        </p:sp>
        <p:sp>
          <p:nvSpPr>
            <p:cNvPr id="978" name="Google Shape;978;p121"/>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Arbeidsloon</a:t>
              </a:r>
              <a:endParaRPr sz="800">
                <a:solidFill>
                  <a:srgbClr val="FFFFFF"/>
                </a:solidFill>
              </a:endParaRPr>
            </a:p>
          </p:txBody>
        </p:sp>
      </p:grpSp>
      <p:grpSp>
        <p:nvGrpSpPr>
          <p:cNvPr id="979" name="Google Shape;979;p121"/>
          <p:cNvGrpSpPr/>
          <p:nvPr/>
        </p:nvGrpSpPr>
        <p:grpSpPr>
          <a:xfrm>
            <a:off x="6859678" y="1800994"/>
            <a:ext cx="1896882" cy="701428"/>
            <a:chOff x="1368736" y="2650833"/>
            <a:chExt cx="2716817" cy="706800"/>
          </a:xfrm>
        </p:grpSpPr>
        <p:sp>
          <p:nvSpPr>
            <p:cNvPr id="980" name="Google Shape;980;p121"/>
            <p:cNvSpPr/>
            <p:nvPr/>
          </p:nvSpPr>
          <p:spPr>
            <a:xfrm>
              <a:off x="1368736" y="2650833"/>
              <a:ext cx="2716800" cy="70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brutoloon: 2400 EUR</a:t>
              </a:r>
              <a:endParaRPr sz="800"/>
            </a:p>
            <a:p>
              <a:pPr marL="457200" lvl="0" indent="-279400" algn="l" rtl="0">
                <a:spcBef>
                  <a:spcPts val="0"/>
                </a:spcBef>
                <a:spcAft>
                  <a:spcPts val="0"/>
                </a:spcAft>
                <a:buSzPts val="800"/>
                <a:buChar char="+"/>
              </a:pPr>
              <a:r>
                <a:rPr lang="en" sz="800"/>
                <a:t>verloningsperiode: 1 augustus 2021 tot en met 31  augustus 2021</a:t>
              </a:r>
              <a:endParaRPr sz="800"/>
            </a:p>
          </p:txBody>
        </p:sp>
        <p:sp>
          <p:nvSpPr>
            <p:cNvPr id="981" name="Google Shape;981;p121"/>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Arbeidsloon</a:t>
              </a:r>
              <a:endParaRPr sz="800">
                <a:solidFill>
                  <a:srgbClr val="FFFFFF"/>
                </a:solidFill>
              </a:endParaRPr>
            </a:p>
          </p:txBody>
        </p:sp>
      </p:grpSp>
      <p:grpSp>
        <p:nvGrpSpPr>
          <p:cNvPr id="982" name="Google Shape;982;p121"/>
          <p:cNvGrpSpPr/>
          <p:nvPr/>
        </p:nvGrpSpPr>
        <p:grpSpPr>
          <a:xfrm>
            <a:off x="6859779" y="326175"/>
            <a:ext cx="1896882" cy="687646"/>
            <a:chOff x="1368736" y="2650833"/>
            <a:chExt cx="2716817" cy="706800"/>
          </a:xfrm>
        </p:grpSpPr>
        <p:sp>
          <p:nvSpPr>
            <p:cNvPr id="983" name="Google Shape;983;p121"/>
            <p:cNvSpPr/>
            <p:nvPr/>
          </p:nvSpPr>
          <p:spPr>
            <a:xfrm>
              <a:off x="1368736" y="2650833"/>
              <a:ext cx="2716800" cy="70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brutoloon: 2400 EUR</a:t>
              </a:r>
              <a:endParaRPr sz="800"/>
            </a:p>
            <a:p>
              <a:pPr marL="457200" lvl="0" indent="-279400" algn="l" rtl="0">
                <a:spcBef>
                  <a:spcPts val="0"/>
                </a:spcBef>
                <a:spcAft>
                  <a:spcPts val="0"/>
                </a:spcAft>
                <a:buSzPts val="800"/>
                <a:buChar char="+"/>
              </a:pPr>
              <a:r>
                <a:rPr lang="en" sz="800"/>
                <a:t>verloningsperiode: 1 juni 2021 tot en met 30 juni 2021</a:t>
              </a:r>
              <a:endParaRPr sz="800"/>
            </a:p>
          </p:txBody>
        </p:sp>
        <p:sp>
          <p:nvSpPr>
            <p:cNvPr id="984" name="Google Shape;984;p121"/>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Arbeidsloon</a:t>
              </a:r>
              <a:endParaRPr sz="800">
                <a:solidFill>
                  <a:srgbClr val="FFFFFF"/>
                </a:solidFill>
              </a:endParaRPr>
            </a:p>
          </p:txBody>
        </p:sp>
      </p:grpSp>
      <p:cxnSp>
        <p:nvCxnSpPr>
          <p:cNvPr id="985" name="Google Shape;985;p121"/>
          <p:cNvCxnSpPr>
            <a:stCxn id="983" idx="1"/>
            <a:endCxn id="964" idx="3"/>
          </p:cNvCxnSpPr>
          <p:nvPr/>
        </p:nvCxnSpPr>
        <p:spPr>
          <a:xfrm flipH="1">
            <a:off x="5912679" y="669998"/>
            <a:ext cx="947100" cy="27753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86" name="Google Shape;986;p121"/>
          <p:cNvCxnSpPr>
            <a:stCxn id="977" idx="1"/>
            <a:endCxn id="964" idx="3"/>
          </p:cNvCxnSpPr>
          <p:nvPr/>
        </p:nvCxnSpPr>
        <p:spPr>
          <a:xfrm flipH="1">
            <a:off x="5912577" y="1407411"/>
            <a:ext cx="947100" cy="2037900"/>
          </a:xfrm>
          <a:prstGeom prst="bentConnector3">
            <a:avLst>
              <a:gd name="adj1" fmla="val 49994"/>
            </a:avLst>
          </a:prstGeom>
          <a:noFill/>
          <a:ln w="9525" cap="flat" cmpd="sng">
            <a:solidFill>
              <a:schemeClr val="dk2"/>
            </a:solidFill>
            <a:prstDash val="solid"/>
            <a:round/>
            <a:headEnd type="none" w="med" len="med"/>
            <a:tailEnd type="none" w="med" len="med"/>
          </a:ln>
        </p:spPr>
      </p:cxnSp>
      <p:cxnSp>
        <p:nvCxnSpPr>
          <p:cNvPr id="987" name="Google Shape;987;p121"/>
          <p:cNvCxnSpPr>
            <a:stCxn id="980" idx="1"/>
            <a:endCxn id="964" idx="3"/>
          </p:cNvCxnSpPr>
          <p:nvPr/>
        </p:nvCxnSpPr>
        <p:spPr>
          <a:xfrm flipH="1">
            <a:off x="5912578" y="2151708"/>
            <a:ext cx="947100" cy="1293600"/>
          </a:xfrm>
          <a:prstGeom prst="bentConnector3">
            <a:avLst>
              <a:gd name="adj1" fmla="val 49995"/>
            </a:avLst>
          </a:prstGeom>
          <a:noFill/>
          <a:ln w="9525" cap="flat" cmpd="sng">
            <a:solidFill>
              <a:schemeClr val="dk2"/>
            </a:solidFill>
            <a:prstDash val="solid"/>
            <a:round/>
            <a:headEnd type="none" w="med" len="med"/>
            <a:tailEnd type="none" w="med" len="med"/>
          </a:ln>
        </p:spPr>
      </p:cxnSp>
      <p:grpSp>
        <p:nvGrpSpPr>
          <p:cNvPr id="988" name="Google Shape;988;p121"/>
          <p:cNvGrpSpPr/>
          <p:nvPr/>
        </p:nvGrpSpPr>
        <p:grpSpPr>
          <a:xfrm>
            <a:off x="1826050" y="2020768"/>
            <a:ext cx="1896879" cy="848589"/>
            <a:chOff x="1368739" y="2650840"/>
            <a:chExt cx="2716814" cy="479700"/>
          </a:xfrm>
        </p:grpSpPr>
        <p:sp>
          <p:nvSpPr>
            <p:cNvPr id="989" name="Google Shape;989;p121"/>
            <p:cNvSpPr/>
            <p:nvPr/>
          </p:nvSpPr>
          <p:spPr>
            <a:xfrm>
              <a:off x="1368739" y="2650840"/>
              <a:ext cx="2716800" cy="479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a:p>
              <a:pPr marL="457200" lvl="0" indent="-292100" algn="l" rtl="0">
                <a:spcBef>
                  <a:spcPts val="0"/>
                </a:spcBef>
                <a:spcAft>
                  <a:spcPts val="0"/>
                </a:spcAft>
                <a:buSzPts val="1000"/>
                <a:buChar char="+"/>
              </a:pPr>
              <a:r>
                <a:rPr lang="en" sz="1000"/>
                <a:t>volledigeNaam: Lien Janssens</a:t>
              </a:r>
              <a:endParaRPr sz="1000"/>
            </a:p>
          </p:txBody>
        </p:sp>
        <p:sp>
          <p:nvSpPr>
            <p:cNvPr id="990" name="Google Shape;990;p121"/>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991" name="Google Shape;991;p121"/>
          <p:cNvGrpSpPr/>
          <p:nvPr/>
        </p:nvGrpSpPr>
        <p:grpSpPr>
          <a:xfrm>
            <a:off x="1826050" y="4021256"/>
            <a:ext cx="1896879" cy="848589"/>
            <a:chOff x="1368739" y="2650840"/>
            <a:chExt cx="2716814" cy="479700"/>
          </a:xfrm>
        </p:grpSpPr>
        <p:sp>
          <p:nvSpPr>
            <p:cNvPr id="992" name="Google Shape;992;p121"/>
            <p:cNvSpPr/>
            <p:nvPr/>
          </p:nvSpPr>
          <p:spPr>
            <a:xfrm>
              <a:off x="1368739" y="2650840"/>
              <a:ext cx="2716800" cy="479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a:p>
              <a:pPr marL="457200" lvl="0" indent="-292100" algn="l" rtl="0">
                <a:spcBef>
                  <a:spcPts val="0"/>
                </a:spcBef>
                <a:spcAft>
                  <a:spcPts val="0"/>
                </a:spcAft>
                <a:buSzPts val="1000"/>
                <a:buChar char="+"/>
              </a:pPr>
              <a:r>
                <a:rPr lang="en" sz="1000"/>
                <a:t>volledigeNaam: Tim Janssens</a:t>
              </a:r>
              <a:endParaRPr sz="1000"/>
            </a:p>
          </p:txBody>
        </p:sp>
        <p:sp>
          <p:nvSpPr>
            <p:cNvPr id="993" name="Google Shape;993;p121"/>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OSLO-Persoon::Persoon</a:t>
              </a:r>
              <a:endParaRPr sz="1000">
                <a:solidFill>
                  <a:srgbClr val="FFFFFF"/>
                </a:solidFill>
              </a:endParaRPr>
            </a:p>
          </p:txBody>
        </p:sp>
      </p:grpSp>
      <p:grpSp>
        <p:nvGrpSpPr>
          <p:cNvPr id="994" name="Google Shape;994;p121"/>
          <p:cNvGrpSpPr/>
          <p:nvPr/>
        </p:nvGrpSpPr>
        <p:grpSpPr>
          <a:xfrm>
            <a:off x="362705" y="3019602"/>
            <a:ext cx="1137810" cy="851423"/>
            <a:chOff x="1368739" y="2650838"/>
            <a:chExt cx="2716833" cy="479702"/>
          </a:xfrm>
        </p:grpSpPr>
        <p:sp>
          <p:nvSpPr>
            <p:cNvPr id="995" name="Google Shape;995;p121"/>
            <p:cNvSpPr/>
            <p:nvPr/>
          </p:nvSpPr>
          <p:spPr>
            <a:xfrm>
              <a:off x="1368739" y="2650840"/>
              <a:ext cx="2716800" cy="4797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996" name="Google Shape;996;p121"/>
            <p:cNvSpPr/>
            <p:nvPr/>
          </p:nvSpPr>
          <p:spPr>
            <a:xfrm>
              <a:off x="1368772" y="2650838"/>
              <a:ext cx="2716800" cy="2019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OSLO-Persoon::</a:t>
              </a:r>
              <a:endParaRPr sz="1000">
                <a:solidFill>
                  <a:srgbClr val="FFFFFF"/>
                </a:solidFill>
              </a:endParaRPr>
            </a:p>
            <a:p>
              <a:pPr marL="0" lvl="0" indent="0" algn="ctr" rtl="0">
                <a:spcBef>
                  <a:spcPts val="0"/>
                </a:spcBef>
                <a:spcAft>
                  <a:spcPts val="0"/>
                </a:spcAft>
                <a:buNone/>
              </a:pPr>
              <a:r>
                <a:rPr lang="en" sz="1000">
                  <a:solidFill>
                    <a:srgbClr val="FFFFFF"/>
                  </a:solidFill>
                </a:rPr>
                <a:t>Gezin</a:t>
              </a:r>
              <a:endParaRPr sz="1000">
                <a:solidFill>
                  <a:srgbClr val="FFFFFF"/>
                </a:solidFill>
              </a:endParaRPr>
            </a:p>
          </p:txBody>
        </p:sp>
      </p:grpSp>
      <p:cxnSp>
        <p:nvCxnSpPr>
          <p:cNvPr id="997" name="Google Shape;997;p121"/>
          <p:cNvCxnSpPr>
            <a:stCxn id="995" idx="3"/>
            <a:endCxn id="989" idx="1"/>
          </p:cNvCxnSpPr>
          <p:nvPr/>
        </p:nvCxnSpPr>
        <p:spPr>
          <a:xfrm rot="10800000" flipH="1">
            <a:off x="1500501" y="2445115"/>
            <a:ext cx="325500" cy="1000200"/>
          </a:xfrm>
          <a:prstGeom prst="bentConnector3">
            <a:avLst>
              <a:gd name="adj1" fmla="val 50008"/>
            </a:avLst>
          </a:prstGeom>
          <a:noFill/>
          <a:ln w="9525" cap="flat" cmpd="sng">
            <a:solidFill>
              <a:schemeClr val="dk2"/>
            </a:solidFill>
            <a:prstDash val="solid"/>
            <a:round/>
            <a:headEnd type="none" w="med" len="med"/>
            <a:tailEnd type="none" w="med" len="med"/>
          </a:ln>
        </p:spPr>
      </p:cxnSp>
      <p:cxnSp>
        <p:nvCxnSpPr>
          <p:cNvPr id="998" name="Google Shape;998;p121"/>
          <p:cNvCxnSpPr>
            <a:stCxn id="995" idx="3"/>
            <a:endCxn id="992" idx="1"/>
          </p:cNvCxnSpPr>
          <p:nvPr/>
        </p:nvCxnSpPr>
        <p:spPr>
          <a:xfrm>
            <a:off x="1500501" y="3445315"/>
            <a:ext cx="325500" cy="1000200"/>
          </a:xfrm>
          <a:prstGeom prst="bentConnector3">
            <a:avLst>
              <a:gd name="adj1" fmla="val 50008"/>
            </a:avLst>
          </a:prstGeom>
          <a:noFill/>
          <a:ln w="9525" cap="flat" cmpd="sng">
            <a:solidFill>
              <a:schemeClr val="dk2"/>
            </a:solidFill>
            <a:prstDash val="solid"/>
            <a:round/>
            <a:headEnd type="none" w="med" len="med"/>
            <a:tailEnd type="none" w="med" len="med"/>
          </a:ln>
        </p:spPr>
      </p:cxnSp>
      <p:cxnSp>
        <p:nvCxnSpPr>
          <p:cNvPr id="999" name="Google Shape;999;p121"/>
          <p:cNvCxnSpPr>
            <a:stCxn id="995" idx="3"/>
            <a:endCxn id="958" idx="1"/>
          </p:cNvCxnSpPr>
          <p:nvPr/>
        </p:nvCxnSpPr>
        <p:spPr>
          <a:xfrm>
            <a:off x="1500501" y="3445315"/>
            <a:ext cx="325500" cy="600"/>
          </a:xfrm>
          <a:prstGeom prst="bentConnector3">
            <a:avLst>
              <a:gd name="adj1" fmla="val 50008"/>
            </a:avLst>
          </a:prstGeom>
          <a:noFill/>
          <a:ln w="9525" cap="flat" cmpd="sng">
            <a:solidFill>
              <a:schemeClr val="dk2"/>
            </a:solidFill>
            <a:prstDash val="solid"/>
            <a:round/>
            <a:headEnd type="none" w="med" len="med"/>
            <a:tailEnd type="none" w="med" len="med"/>
          </a:ln>
        </p:spPr>
      </p:cxnSp>
      <p:sp>
        <p:nvSpPr>
          <p:cNvPr id="1000" name="Google Shape;1000;p121"/>
          <p:cNvSpPr txBox="1"/>
          <p:nvPr/>
        </p:nvSpPr>
        <p:spPr>
          <a:xfrm>
            <a:off x="493950" y="262125"/>
            <a:ext cx="65958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700" b="1"/>
              <a:t>Use case - VUTG sociale toeslag (2)</a:t>
            </a:r>
            <a:endParaRPr sz="27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2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Openstaande vragen</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006" name="Google Shape;1006;p122"/>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7" name="Google Shape;1007;p122"/>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9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Praktische afspraken</a:t>
            </a:r>
            <a:endParaRPr/>
          </a:p>
        </p:txBody>
      </p:sp>
      <p:sp>
        <p:nvSpPr>
          <p:cNvPr id="544" name="Google Shape;544;p96"/>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a:p>
        </p:txBody>
      </p:sp>
      <p:sp>
        <p:nvSpPr>
          <p:cNvPr id="545" name="Google Shape;545;p96"/>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6"/>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6"/>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6"/>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a:solidFill>
                  <a:srgbClr val="373636"/>
                </a:solidFill>
              </a:rPr>
              <a:t>Geluid van het publiek is standaard </a:t>
            </a:r>
            <a:r>
              <a:rPr lang="en" sz="1600" b="1">
                <a:solidFill>
                  <a:srgbClr val="373636"/>
                </a:solidFill>
              </a:rPr>
              <a:t>gedempt</a:t>
            </a:r>
            <a:r>
              <a:rPr lang="en" sz="1600">
                <a:solidFill>
                  <a:srgbClr val="373636"/>
                </a:solidFill>
              </a:rPr>
              <a:t>.</a:t>
            </a:r>
            <a:endParaRPr/>
          </a:p>
        </p:txBody>
      </p:sp>
      <p:sp>
        <p:nvSpPr>
          <p:cNvPr id="549" name="Google Shape;549;p96"/>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sz="1600">
                <a:solidFill>
                  <a:srgbClr val="FFFFFF"/>
                </a:solidFill>
              </a:rPr>
              <a:t>Vragen, opmerkingen en voorstellen kunnen via de chatfunctie meegedeeld worden. Interactie wordt aangemoedigd!</a:t>
            </a:r>
            <a:endParaRPr sz="1200">
              <a:solidFill>
                <a:srgbClr val="FFFFFF"/>
              </a:solidFill>
            </a:endParaRPr>
          </a:p>
        </p:txBody>
      </p:sp>
      <p:sp>
        <p:nvSpPr>
          <p:cNvPr id="550" name="Google Shape;550;p96"/>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a:solidFill>
                  <a:srgbClr val="FFFFFF"/>
                </a:solidFill>
              </a:rPr>
              <a:t>Gebruik het </a:t>
            </a:r>
            <a:r>
              <a:rPr lang="en" sz="1600" b="1">
                <a:solidFill>
                  <a:srgbClr val="FFFFFF"/>
                </a:solidFill>
              </a:rPr>
              <a:t>handje</a:t>
            </a:r>
            <a:r>
              <a:rPr lang="en" sz="1600">
                <a:solidFill>
                  <a:srgbClr val="FFFFFF"/>
                </a:solidFill>
              </a:rPr>
              <a:t> als je iets wilt zeggen. Interactie wordt aangemoedigd!</a:t>
            </a:r>
            <a:endParaRPr>
              <a:solidFill>
                <a:srgbClr val="FFFFFF"/>
              </a:solidFill>
            </a:endParaRPr>
          </a:p>
        </p:txBody>
      </p:sp>
      <p:sp>
        <p:nvSpPr>
          <p:cNvPr id="551" name="Google Shape;551;p96"/>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600" b="1">
                <a:solidFill>
                  <a:srgbClr val="373636"/>
                </a:solidFill>
              </a:rPr>
              <a:t>Ja/nee vragen</a:t>
            </a:r>
            <a:r>
              <a:rPr lang="en" sz="1600">
                <a:solidFill>
                  <a:srgbClr val="373636"/>
                </a:solidFill>
              </a:rPr>
              <a:t> kunnen beantwoord worden via de chat:</a:t>
            </a:r>
            <a:endParaRPr sz="1600">
              <a:solidFill>
                <a:srgbClr val="373636"/>
              </a:solidFill>
            </a:endParaRPr>
          </a:p>
          <a:p>
            <a:pPr marL="0" marR="0" lvl="0" indent="0" algn="ctr" rtl="0">
              <a:lnSpc>
                <a:spcPct val="100000"/>
              </a:lnSpc>
              <a:spcBef>
                <a:spcPts val="0"/>
              </a:spcBef>
              <a:spcAft>
                <a:spcPts val="0"/>
              </a:spcAft>
              <a:buNone/>
            </a:pPr>
            <a:endParaRPr sz="1600">
              <a:solidFill>
                <a:srgbClr val="373636"/>
              </a:solidFill>
            </a:endParaRPr>
          </a:p>
          <a:p>
            <a:pPr marL="0" marR="0" lvl="0" indent="0" algn="ctr" rtl="0">
              <a:lnSpc>
                <a:spcPct val="100000"/>
              </a:lnSpc>
              <a:spcBef>
                <a:spcPts val="0"/>
              </a:spcBef>
              <a:spcAft>
                <a:spcPts val="0"/>
              </a:spcAft>
              <a:buNone/>
            </a:pPr>
            <a:r>
              <a:rPr lang="en" sz="1600">
                <a:solidFill>
                  <a:srgbClr val="373636"/>
                </a:solidFill>
              </a:rPr>
              <a:t>Akkoord = +1</a:t>
            </a:r>
            <a:endParaRPr sz="1600">
              <a:solidFill>
                <a:srgbClr val="373636"/>
              </a:solidFill>
            </a:endParaRPr>
          </a:p>
          <a:p>
            <a:pPr marL="0" marR="0" lvl="0" indent="0" algn="ctr" rtl="0">
              <a:lnSpc>
                <a:spcPct val="100000"/>
              </a:lnSpc>
              <a:spcBef>
                <a:spcPts val="0"/>
              </a:spcBef>
              <a:spcAft>
                <a:spcPts val="0"/>
              </a:spcAft>
              <a:buNone/>
            </a:pPr>
            <a:r>
              <a:rPr lang="en" sz="1600">
                <a:solidFill>
                  <a:srgbClr val="373636"/>
                </a:solidFill>
              </a:rPr>
              <a:t>Niet akkoord = - 1</a:t>
            </a:r>
            <a:endParaRPr sz="1600">
              <a:solidFill>
                <a:srgbClr val="373636"/>
              </a:solidFill>
            </a:endParaRPr>
          </a:p>
          <a:p>
            <a:pPr marL="0" marR="0" lvl="0" indent="0" algn="ctr" rtl="0">
              <a:lnSpc>
                <a:spcPct val="100000"/>
              </a:lnSpc>
              <a:spcBef>
                <a:spcPts val="0"/>
              </a:spcBef>
              <a:spcAft>
                <a:spcPts val="0"/>
              </a:spcAft>
              <a:buNone/>
            </a:pPr>
            <a:r>
              <a:rPr lang="en" sz="1600">
                <a:solidFill>
                  <a:srgbClr val="373636"/>
                </a:solidFill>
              </a:rPr>
              <a:t>Geen mening = 0</a:t>
            </a:r>
            <a:endParaRPr sz="1600">
              <a:solidFill>
                <a:srgbClr val="373636"/>
              </a:solidFill>
            </a:endParaRPr>
          </a:p>
        </p:txBody>
      </p:sp>
      <p:sp>
        <p:nvSpPr>
          <p:cNvPr id="552" name="Google Shape;552;p96"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3" name="Google Shape;553;p96"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554" name="Google Shape;554;p96"/>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555" name="Google Shape;555;p96"/>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556" name="Google Shape;556;p96"/>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7" name="Google Shape;557;p96"/>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12" name="Google Shape;1012;p123"/>
          <p:cNvPicPr preferRelativeResize="0"/>
          <p:nvPr/>
        </p:nvPicPr>
        <p:blipFill rotWithShape="1">
          <a:blip r:embed="rId3">
            <a:alphaModFix/>
          </a:blip>
          <a:srcRect l="1321" t="3414" r="22307" b="17176"/>
          <a:stretch/>
        </p:blipFill>
        <p:spPr>
          <a:xfrm>
            <a:off x="642850" y="0"/>
            <a:ext cx="8492554" cy="5143500"/>
          </a:xfrm>
          <a:prstGeom prst="rect">
            <a:avLst/>
          </a:prstGeom>
          <a:noFill/>
          <a:ln>
            <a:noFill/>
          </a:ln>
        </p:spPr>
      </p:pic>
      <p:sp>
        <p:nvSpPr>
          <p:cNvPr id="1013" name="Google Shape;1013;p12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Commissies/</a:t>
            </a:r>
            <a:endParaRPr sz="3200" b="1"/>
          </a:p>
          <a:p>
            <a:pPr marL="0" marR="0" lvl="0" indent="0" algn="l" rtl="0">
              <a:lnSpc>
                <a:spcPct val="100000"/>
              </a:lnSpc>
              <a:spcBef>
                <a:spcPts val="0"/>
              </a:spcBef>
              <a:spcAft>
                <a:spcPts val="0"/>
              </a:spcAft>
              <a:buNone/>
            </a:pPr>
            <a:r>
              <a:rPr lang="en" sz="3200" b="1"/>
              <a:t>Premies</a:t>
            </a:r>
            <a:endParaRPr sz="3200" b="1"/>
          </a:p>
        </p:txBody>
      </p:sp>
      <p:sp>
        <p:nvSpPr>
          <p:cNvPr id="1014" name="Google Shape;1014;p123"/>
          <p:cNvSpPr txBox="1"/>
          <p:nvPr/>
        </p:nvSpPr>
        <p:spPr>
          <a:xfrm>
            <a:off x="628650" y="2226000"/>
            <a:ext cx="4305000" cy="1477500"/>
          </a:xfrm>
          <a:prstGeom prst="rect">
            <a:avLst/>
          </a:prstGeom>
          <a:solidFill>
            <a:srgbClr val="FFFFFF">
              <a:alpha val="7568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548640" lvl="0" indent="0" algn="l" rtl="0">
              <a:spcBef>
                <a:spcPts val="0"/>
              </a:spcBef>
              <a:spcAft>
                <a:spcPts val="0"/>
              </a:spcAft>
              <a:buNone/>
            </a:pPr>
            <a:r>
              <a:rPr lang="en" b="1"/>
              <a:t>Hebben jullie nood aan gegevens rond premies (variabel loon) in jullie use cases?</a:t>
            </a:r>
            <a:endParaRPr b="1"/>
          </a:p>
          <a:p>
            <a:pPr marL="548640" lvl="0" indent="0" algn="l" rtl="0">
              <a:spcBef>
                <a:spcPts val="0"/>
              </a:spcBef>
              <a:spcAft>
                <a:spcPts val="0"/>
              </a:spcAft>
              <a:buNone/>
            </a:pPr>
            <a:endParaRPr/>
          </a:p>
          <a:p>
            <a:pPr marL="548640" lvl="0" indent="0" algn="l" rtl="0">
              <a:spcBef>
                <a:spcPts val="0"/>
              </a:spcBef>
              <a:spcAft>
                <a:spcPts val="0"/>
              </a:spcAft>
              <a:buNone/>
            </a:pPr>
            <a:r>
              <a:rPr lang="en"/>
              <a:t>Nemen we premies expliciet op in het model?</a:t>
            </a:r>
            <a:endParaRPr/>
          </a:p>
        </p:txBody>
      </p:sp>
      <p:sp>
        <p:nvSpPr>
          <p:cNvPr id="1015" name="Google Shape;1015;p123" descr="Help Question&#10;"/>
          <p:cNvSpPr/>
          <p:nvPr/>
        </p:nvSpPr>
        <p:spPr>
          <a:xfrm>
            <a:off x="682843" y="227149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6" name="Google Shape;1016;p123"/>
          <p:cNvSpPr/>
          <p:nvPr/>
        </p:nvSpPr>
        <p:spPr>
          <a:xfrm>
            <a:off x="5035925" y="840950"/>
            <a:ext cx="1945800" cy="1730700"/>
          </a:xfrm>
          <a:prstGeom prst="roundRect">
            <a:avLst>
              <a:gd name="adj" fmla="val 16667"/>
            </a:avLst>
          </a:prstGeom>
          <a:solidFill>
            <a:srgbClr val="FFEB00">
              <a:alpha val="238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24"/>
          <p:cNvSpPr txBox="1"/>
          <p:nvPr/>
        </p:nvSpPr>
        <p:spPr>
          <a:xfrm>
            <a:off x="406500" y="199825"/>
            <a:ext cx="83337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800" b="1"/>
              <a:t>Voorbeeld - commissie/premies apart vermeld</a:t>
            </a:r>
            <a:endParaRPr sz="2800" b="1"/>
          </a:p>
        </p:txBody>
      </p:sp>
      <p:sp>
        <p:nvSpPr>
          <p:cNvPr id="1022" name="Google Shape;1022;p124"/>
          <p:cNvSpPr txBox="1"/>
          <p:nvPr/>
        </p:nvSpPr>
        <p:spPr>
          <a:xfrm>
            <a:off x="406500" y="941225"/>
            <a:ext cx="6394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Jan Janssens ontvangt in december een </a:t>
            </a:r>
            <a:r>
              <a:rPr lang="en" sz="1100" b="1"/>
              <a:t>commissie </a:t>
            </a:r>
            <a:r>
              <a:rPr lang="en" sz="1100"/>
              <a:t>in de vorm van een premie. </a:t>
            </a:r>
            <a:endParaRPr sz="1100"/>
          </a:p>
        </p:txBody>
      </p:sp>
      <p:grpSp>
        <p:nvGrpSpPr>
          <p:cNvPr id="1023" name="Google Shape;1023;p124"/>
          <p:cNvGrpSpPr/>
          <p:nvPr/>
        </p:nvGrpSpPr>
        <p:grpSpPr>
          <a:xfrm>
            <a:off x="1050869" y="1810104"/>
            <a:ext cx="2445663" cy="2045488"/>
            <a:chOff x="1368753" y="2650843"/>
            <a:chExt cx="2716800" cy="944100"/>
          </a:xfrm>
        </p:grpSpPr>
        <p:sp>
          <p:nvSpPr>
            <p:cNvPr id="1024" name="Google Shape;1024;p124"/>
            <p:cNvSpPr/>
            <p:nvPr/>
          </p:nvSpPr>
          <p:spPr>
            <a:xfrm>
              <a:off x="1368753" y="2650844"/>
              <a:ext cx="2716800" cy="9441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afTeTrekkenNettoBedragen: 500 EUR woninglening</a:t>
              </a:r>
              <a:endParaRPr sz="800"/>
            </a:p>
            <a:p>
              <a:pPr marL="457200" lvl="0" indent="-279400" algn="l" rtl="0">
                <a:spcBef>
                  <a:spcPts val="0"/>
                </a:spcBef>
                <a:spcAft>
                  <a:spcPts val="0"/>
                </a:spcAft>
                <a:buSzPts val="800"/>
                <a:buChar char="+"/>
              </a:pPr>
              <a:r>
                <a:rPr lang="en" sz="800"/>
                <a:t>bedrijfsvoorheffing: 100 EUR</a:t>
              </a:r>
              <a:endParaRPr sz="800"/>
            </a:p>
            <a:p>
              <a:pPr marL="457200" lvl="0" indent="-279400" algn="l" rtl="0">
                <a:spcBef>
                  <a:spcPts val="0"/>
                </a:spcBef>
                <a:spcAft>
                  <a:spcPts val="0"/>
                </a:spcAft>
                <a:buSzPts val="800"/>
                <a:buChar char="+"/>
              </a:pPr>
              <a:r>
                <a:rPr lang="en" sz="800"/>
                <a:t>brutoloon: 3000 EUR</a:t>
              </a:r>
              <a:endParaRPr sz="800"/>
            </a:p>
            <a:p>
              <a:pPr marL="457200" lvl="0" indent="-279400" algn="l" rtl="0">
                <a:spcBef>
                  <a:spcPts val="0"/>
                </a:spcBef>
                <a:spcAft>
                  <a:spcPts val="0"/>
                </a:spcAft>
                <a:buSzPts val="800"/>
                <a:buChar char="+"/>
              </a:pPr>
              <a:r>
                <a:rPr lang="en" sz="800" b="1"/>
                <a:t>premies: 500 EUR</a:t>
              </a:r>
              <a:endParaRPr sz="800" b="1"/>
            </a:p>
            <a:p>
              <a:pPr marL="457200" lvl="0" indent="-279400" algn="l" rtl="0">
                <a:spcBef>
                  <a:spcPts val="0"/>
                </a:spcBef>
                <a:spcAft>
                  <a:spcPts val="0"/>
                </a:spcAft>
                <a:buSzPts val="800"/>
                <a:buChar char="+"/>
              </a:pPr>
              <a:r>
                <a:rPr lang="en" sz="800"/>
                <a:t>inhoudingen voor de </a:t>
              </a:r>
              <a:r>
                <a:rPr lang="en" sz="800">
                  <a:solidFill>
                    <a:srgbClr val="373636"/>
                  </a:solidFill>
                </a:rPr>
                <a:t>sociale zekerheid: 400 EUR</a:t>
              </a:r>
              <a:endParaRPr sz="800">
                <a:solidFill>
                  <a:srgbClr val="373636"/>
                </a:solidFill>
              </a:endParaRPr>
            </a:p>
            <a:p>
              <a:pPr marL="457200" lvl="0" indent="-279400" algn="l" rtl="0">
                <a:spcBef>
                  <a:spcPts val="0"/>
                </a:spcBef>
                <a:spcAft>
                  <a:spcPts val="0"/>
                </a:spcAft>
                <a:buClr>
                  <a:srgbClr val="373636"/>
                </a:buClr>
                <a:buSzPts val="800"/>
                <a:buChar char="+"/>
              </a:pPr>
              <a:r>
                <a:rPr lang="en" sz="800">
                  <a:solidFill>
                    <a:srgbClr val="373636"/>
                  </a:solidFill>
                </a:rPr>
                <a:t>nettoloon: 2500 EUR</a:t>
              </a:r>
              <a:endParaRPr sz="800">
                <a:solidFill>
                  <a:srgbClr val="373636"/>
                </a:solidFill>
              </a:endParaRPr>
            </a:p>
            <a:p>
              <a:pPr marL="457200" lvl="0" indent="-279400" algn="l" rtl="0">
                <a:spcBef>
                  <a:spcPts val="0"/>
                </a:spcBef>
                <a:spcAft>
                  <a:spcPts val="0"/>
                </a:spcAft>
                <a:buClr>
                  <a:srgbClr val="373636"/>
                </a:buClr>
                <a:buSzPts val="800"/>
                <a:buChar char="+"/>
              </a:pPr>
              <a:r>
                <a:rPr lang="en" sz="800">
                  <a:solidFill>
                    <a:srgbClr val="373636"/>
                  </a:solidFill>
                </a:rPr>
                <a:t>periodiciteitVerloning: maandelijks</a:t>
              </a:r>
              <a:endParaRPr sz="800">
                <a:solidFill>
                  <a:srgbClr val="373636"/>
                </a:solidFill>
              </a:endParaRPr>
            </a:p>
            <a:p>
              <a:pPr marL="457200" lvl="0" indent="-279400" algn="l" rtl="0">
                <a:spcBef>
                  <a:spcPts val="0"/>
                </a:spcBef>
                <a:spcAft>
                  <a:spcPts val="0"/>
                </a:spcAft>
                <a:buClr>
                  <a:srgbClr val="373636"/>
                </a:buClr>
                <a:buSzPts val="800"/>
                <a:buChar char="+"/>
              </a:pPr>
              <a:r>
                <a:rPr lang="en" sz="800">
                  <a:solidFill>
                    <a:srgbClr val="373636"/>
                  </a:solidFill>
                </a:rPr>
                <a:t>schuldbemiddeling: Nee</a:t>
              </a:r>
              <a:endParaRPr sz="800">
                <a:solidFill>
                  <a:srgbClr val="373636"/>
                </a:solidFill>
              </a:endParaRPr>
            </a:p>
            <a:p>
              <a:pPr marL="457200" lvl="0" indent="-279400" algn="l" rtl="0">
                <a:spcBef>
                  <a:spcPts val="0"/>
                </a:spcBef>
                <a:spcAft>
                  <a:spcPts val="0"/>
                </a:spcAft>
                <a:buSzPts val="800"/>
                <a:buChar char="+"/>
              </a:pPr>
              <a:r>
                <a:rPr lang="en" sz="800"/>
                <a:t>verloningsperiode: 1 december 2021 tot en met 31 mei 2021</a:t>
              </a:r>
              <a:endParaRPr sz="800"/>
            </a:p>
          </p:txBody>
        </p:sp>
        <p:sp>
          <p:nvSpPr>
            <p:cNvPr id="1025" name="Google Shape;1025;p124"/>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Arbeidsloon</a:t>
              </a:r>
              <a:endParaRPr sz="1100">
                <a:solidFill>
                  <a:srgbClr val="FFFFFF"/>
                </a:solidFill>
              </a:endParaRPr>
            </a:p>
          </p:txBody>
        </p:sp>
      </p:grpSp>
      <p:grpSp>
        <p:nvGrpSpPr>
          <p:cNvPr id="1026" name="Google Shape;1026;p124"/>
          <p:cNvGrpSpPr/>
          <p:nvPr/>
        </p:nvGrpSpPr>
        <p:grpSpPr>
          <a:xfrm>
            <a:off x="5266844" y="1810104"/>
            <a:ext cx="2445663" cy="2045488"/>
            <a:chOff x="1368753" y="2650843"/>
            <a:chExt cx="2716800" cy="944100"/>
          </a:xfrm>
        </p:grpSpPr>
        <p:sp>
          <p:nvSpPr>
            <p:cNvPr id="1027" name="Google Shape;1027;p124"/>
            <p:cNvSpPr/>
            <p:nvPr/>
          </p:nvSpPr>
          <p:spPr>
            <a:xfrm>
              <a:off x="1368753" y="2650844"/>
              <a:ext cx="2716800" cy="9441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afTeTrekkenNettoBedragen: 500 EUR woninglening</a:t>
              </a:r>
              <a:endParaRPr sz="800"/>
            </a:p>
            <a:p>
              <a:pPr marL="457200" lvl="0" indent="-279400" algn="l" rtl="0">
                <a:spcBef>
                  <a:spcPts val="0"/>
                </a:spcBef>
                <a:spcAft>
                  <a:spcPts val="0"/>
                </a:spcAft>
                <a:buSzPts val="800"/>
                <a:buChar char="+"/>
              </a:pPr>
              <a:r>
                <a:rPr lang="en" sz="800"/>
                <a:t>bedrijfsvoorheffing: 100 EUR</a:t>
              </a:r>
              <a:endParaRPr sz="800"/>
            </a:p>
            <a:p>
              <a:pPr marL="457200" lvl="0" indent="-279400" algn="l" rtl="0">
                <a:spcBef>
                  <a:spcPts val="0"/>
                </a:spcBef>
                <a:spcAft>
                  <a:spcPts val="0"/>
                </a:spcAft>
                <a:buSzPts val="800"/>
                <a:buChar char="+"/>
              </a:pPr>
              <a:r>
                <a:rPr lang="en" sz="800" b="1"/>
                <a:t>brutoloon: 3500 EUR</a:t>
              </a:r>
              <a:endParaRPr sz="800" b="1"/>
            </a:p>
            <a:p>
              <a:pPr marL="457200" lvl="0" indent="-279400" algn="l" rtl="0">
                <a:spcBef>
                  <a:spcPts val="0"/>
                </a:spcBef>
                <a:spcAft>
                  <a:spcPts val="0"/>
                </a:spcAft>
                <a:buSzPts val="800"/>
                <a:buChar char="+"/>
              </a:pPr>
              <a:r>
                <a:rPr lang="en" sz="800"/>
                <a:t>inhoudingen voor de </a:t>
              </a:r>
              <a:r>
                <a:rPr lang="en" sz="800">
                  <a:solidFill>
                    <a:srgbClr val="373636"/>
                  </a:solidFill>
                </a:rPr>
                <a:t>sociale zekerheid: 400 EUR</a:t>
              </a:r>
              <a:endParaRPr sz="800">
                <a:solidFill>
                  <a:srgbClr val="373636"/>
                </a:solidFill>
              </a:endParaRPr>
            </a:p>
            <a:p>
              <a:pPr marL="457200" lvl="0" indent="-279400" algn="l" rtl="0">
                <a:spcBef>
                  <a:spcPts val="0"/>
                </a:spcBef>
                <a:spcAft>
                  <a:spcPts val="0"/>
                </a:spcAft>
                <a:buClr>
                  <a:srgbClr val="373636"/>
                </a:buClr>
                <a:buSzPts val="800"/>
                <a:buChar char="+"/>
              </a:pPr>
              <a:r>
                <a:rPr lang="en" sz="800">
                  <a:solidFill>
                    <a:srgbClr val="373636"/>
                  </a:solidFill>
                </a:rPr>
                <a:t>nettoloon: 2500 EUR</a:t>
              </a:r>
              <a:endParaRPr sz="800">
                <a:solidFill>
                  <a:srgbClr val="373636"/>
                </a:solidFill>
              </a:endParaRPr>
            </a:p>
            <a:p>
              <a:pPr marL="457200" lvl="0" indent="-279400" algn="l" rtl="0">
                <a:spcBef>
                  <a:spcPts val="0"/>
                </a:spcBef>
                <a:spcAft>
                  <a:spcPts val="0"/>
                </a:spcAft>
                <a:buClr>
                  <a:srgbClr val="373636"/>
                </a:buClr>
                <a:buSzPts val="800"/>
                <a:buChar char="+"/>
              </a:pPr>
              <a:r>
                <a:rPr lang="en" sz="800">
                  <a:solidFill>
                    <a:srgbClr val="373636"/>
                  </a:solidFill>
                </a:rPr>
                <a:t>periodiciteitVerloning: maandelijks</a:t>
              </a:r>
              <a:endParaRPr sz="800">
                <a:solidFill>
                  <a:srgbClr val="373636"/>
                </a:solidFill>
              </a:endParaRPr>
            </a:p>
            <a:p>
              <a:pPr marL="457200" lvl="0" indent="-279400" algn="l" rtl="0">
                <a:spcBef>
                  <a:spcPts val="0"/>
                </a:spcBef>
                <a:spcAft>
                  <a:spcPts val="0"/>
                </a:spcAft>
                <a:buClr>
                  <a:srgbClr val="373636"/>
                </a:buClr>
                <a:buSzPts val="800"/>
                <a:buChar char="+"/>
              </a:pPr>
              <a:r>
                <a:rPr lang="en" sz="800">
                  <a:solidFill>
                    <a:srgbClr val="373636"/>
                  </a:solidFill>
                </a:rPr>
                <a:t>schuldbemiddeling: Nee</a:t>
              </a:r>
              <a:endParaRPr sz="800">
                <a:solidFill>
                  <a:srgbClr val="373636"/>
                </a:solidFill>
              </a:endParaRPr>
            </a:p>
            <a:p>
              <a:pPr marL="457200" lvl="0" indent="-279400" algn="l" rtl="0">
                <a:spcBef>
                  <a:spcPts val="0"/>
                </a:spcBef>
                <a:spcAft>
                  <a:spcPts val="0"/>
                </a:spcAft>
                <a:buSzPts val="800"/>
                <a:buChar char="+"/>
              </a:pPr>
              <a:r>
                <a:rPr lang="en" sz="800"/>
                <a:t>verloningsperiode: 1 december 2021 tot en met 31 mei 2021</a:t>
              </a:r>
              <a:endParaRPr sz="800"/>
            </a:p>
          </p:txBody>
        </p:sp>
        <p:sp>
          <p:nvSpPr>
            <p:cNvPr id="1028" name="Google Shape;1028;p124"/>
            <p:cNvSpPr/>
            <p:nvPr/>
          </p:nvSpPr>
          <p:spPr>
            <a:xfrm>
              <a:off x="1368753" y="2650843"/>
              <a:ext cx="27168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Arbeidsloon</a:t>
              </a:r>
              <a:endParaRPr sz="1100">
                <a:solidFill>
                  <a:srgbClr val="FFFFFF"/>
                </a:solidFill>
              </a:endParaRPr>
            </a:p>
          </p:txBody>
        </p:sp>
      </p:grpSp>
      <p:sp>
        <p:nvSpPr>
          <p:cNvPr id="1029" name="Google Shape;1029;p124"/>
          <p:cNvSpPr txBox="1"/>
          <p:nvPr/>
        </p:nvSpPr>
        <p:spPr>
          <a:xfrm>
            <a:off x="1154700" y="1409900"/>
            <a:ext cx="244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Premies apart vermeld</a:t>
            </a:r>
            <a:endParaRPr>
              <a:latin typeface="Proxima Nova"/>
              <a:ea typeface="Proxima Nova"/>
              <a:cs typeface="Proxima Nova"/>
              <a:sym typeface="Proxima Nova"/>
            </a:endParaRPr>
          </a:p>
        </p:txBody>
      </p:sp>
      <p:sp>
        <p:nvSpPr>
          <p:cNvPr id="1030" name="Google Shape;1030;p124"/>
          <p:cNvSpPr txBox="1"/>
          <p:nvPr/>
        </p:nvSpPr>
        <p:spPr>
          <a:xfrm>
            <a:off x="4983000" y="1409900"/>
            <a:ext cx="32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Premies opgenomen bij brutoloon</a:t>
            </a:r>
            <a:endParaRPr>
              <a:latin typeface="Proxima Nova"/>
              <a:ea typeface="Proxima Nova"/>
              <a:cs typeface="Proxima Nova"/>
              <a:sym typeface="Proxima Nova"/>
            </a:endParaRPr>
          </a:p>
        </p:txBody>
      </p:sp>
      <p:sp>
        <p:nvSpPr>
          <p:cNvPr id="1031" name="Google Shape;1031;p124" descr="Help Question&#10;"/>
          <p:cNvSpPr/>
          <p:nvPr/>
        </p:nvSpPr>
        <p:spPr>
          <a:xfrm>
            <a:off x="3960771" y="2411952"/>
            <a:ext cx="841825" cy="841781"/>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25"/>
          <p:cNvSpPr txBox="1"/>
          <p:nvPr/>
        </p:nvSpPr>
        <p:spPr>
          <a:xfrm>
            <a:off x="634925" y="236650"/>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PeriodiciteitVerloning</a:t>
            </a:r>
            <a:endParaRPr sz="3200" b="1"/>
          </a:p>
        </p:txBody>
      </p:sp>
      <p:sp>
        <p:nvSpPr>
          <p:cNvPr id="1037" name="Google Shape;1037;p125"/>
          <p:cNvSpPr txBox="1"/>
          <p:nvPr/>
        </p:nvSpPr>
        <p:spPr>
          <a:xfrm>
            <a:off x="632700" y="2541650"/>
            <a:ext cx="6394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Voorbeeld:</a:t>
            </a:r>
            <a:endParaRPr sz="1100"/>
          </a:p>
        </p:txBody>
      </p:sp>
      <p:grpSp>
        <p:nvGrpSpPr>
          <p:cNvPr id="1038" name="Google Shape;1038;p125"/>
          <p:cNvGrpSpPr/>
          <p:nvPr/>
        </p:nvGrpSpPr>
        <p:grpSpPr>
          <a:xfrm>
            <a:off x="2589562" y="2637625"/>
            <a:ext cx="4039828" cy="1500154"/>
            <a:chOff x="302163" y="3011729"/>
            <a:chExt cx="4487700" cy="692400"/>
          </a:xfrm>
        </p:grpSpPr>
        <p:sp>
          <p:nvSpPr>
            <p:cNvPr id="1039" name="Google Shape;1039;p125"/>
            <p:cNvSpPr/>
            <p:nvPr/>
          </p:nvSpPr>
          <p:spPr>
            <a:xfrm>
              <a:off x="302163" y="3011729"/>
              <a:ext cx="4487700" cy="6924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800"/>
            </a:p>
            <a:p>
              <a:pPr marL="457200" lvl="0" indent="-279400" algn="l" rtl="0">
                <a:spcBef>
                  <a:spcPts val="0"/>
                </a:spcBef>
                <a:spcAft>
                  <a:spcPts val="0"/>
                </a:spcAft>
                <a:buSzPts val="800"/>
                <a:buChar char="+"/>
              </a:pPr>
              <a:r>
                <a:rPr lang="en" sz="800"/>
                <a:t>afTeTrekkenNettoBedragen: 500 EUR woninglening </a:t>
              </a:r>
              <a:r>
                <a:rPr lang="en" sz="800" b="1"/>
                <a:t>periodiek</a:t>
              </a:r>
              <a:endParaRPr sz="800" b="1"/>
            </a:p>
            <a:p>
              <a:pPr marL="457200" lvl="0" indent="-279400" algn="l" rtl="0">
                <a:spcBef>
                  <a:spcPts val="0"/>
                </a:spcBef>
                <a:spcAft>
                  <a:spcPts val="0"/>
                </a:spcAft>
                <a:buSzPts val="800"/>
                <a:buChar char="+"/>
              </a:pPr>
              <a:r>
                <a:rPr lang="en" sz="800"/>
                <a:t>bedrijfsvoorheffing: 100 EUR </a:t>
              </a:r>
              <a:r>
                <a:rPr lang="en" sz="800" b="1"/>
                <a:t>periodiek</a:t>
              </a:r>
              <a:endParaRPr sz="800" b="1"/>
            </a:p>
            <a:p>
              <a:pPr marL="457200" lvl="0" indent="-279400" algn="l" rtl="0">
                <a:spcBef>
                  <a:spcPts val="0"/>
                </a:spcBef>
                <a:spcAft>
                  <a:spcPts val="0"/>
                </a:spcAft>
                <a:buSzPts val="800"/>
                <a:buChar char="+"/>
              </a:pPr>
              <a:r>
                <a:rPr lang="en" sz="800"/>
                <a:t>brutoloon: 3000 EUR </a:t>
              </a:r>
              <a:r>
                <a:rPr lang="en" sz="800" b="1"/>
                <a:t>periodiek</a:t>
              </a:r>
              <a:endParaRPr sz="800" b="1"/>
            </a:p>
            <a:p>
              <a:pPr marL="457200" lvl="0" indent="-279400" algn="l" rtl="0">
                <a:spcBef>
                  <a:spcPts val="0"/>
                </a:spcBef>
                <a:spcAft>
                  <a:spcPts val="0"/>
                </a:spcAft>
                <a:buSzPts val="800"/>
                <a:buChar char="+"/>
              </a:pPr>
              <a:r>
                <a:rPr lang="en" sz="800"/>
                <a:t>inhoudingen voor de </a:t>
              </a:r>
              <a:r>
                <a:rPr lang="en" sz="800">
                  <a:solidFill>
                    <a:srgbClr val="373636"/>
                  </a:solidFill>
                </a:rPr>
                <a:t>sociale zekerheid: 400 EUR </a:t>
              </a:r>
              <a:r>
                <a:rPr lang="en" sz="800" b="1">
                  <a:solidFill>
                    <a:srgbClr val="373636"/>
                  </a:solidFill>
                </a:rPr>
                <a:t>periodiek</a:t>
              </a:r>
              <a:endParaRPr sz="800">
                <a:solidFill>
                  <a:srgbClr val="373636"/>
                </a:solidFill>
              </a:endParaRPr>
            </a:p>
            <a:p>
              <a:pPr marL="457200" lvl="0" indent="-279400" algn="l" rtl="0">
                <a:spcBef>
                  <a:spcPts val="0"/>
                </a:spcBef>
                <a:spcAft>
                  <a:spcPts val="0"/>
                </a:spcAft>
                <a:buClr>
                  <a:srgbClr val="373636"/>
                </a:buClr>
                <a:buSzPts val="800"/>
                <a:buChar char="+"/>
              </a:pPr>
              <a:r>
                <a:rPr lang="en" sz="800">
                  <a:solidFill>
                    <a:srgbClr val="373636"/>
                  </a:solidFill>
                </a:rPr>
                <a:t>nettoloon: 2500 EUR </a:t>
              </a:r>
              <a:r>
                <a:rPr lang="en" sz="800" b="1">
                  <a:solidFill>
                    <a:srgbClr val="373636"/>
                  </a:solidFill>
                </a:rPr>
                <a:t>periodiek</a:t>
              </a:r>
              <a:endParaRPr sz="800">
                <a:solidFill>
                  <a:srgbClr val="373636"/>
                </a:solidFill>
              </a:endParaRPr>
            </a:p>
            <a:p>
              <a:pPr marL="457200" lvl="0" indent="-279400" algn="l" rtl="0">
                <a:spcBef>
                  <a:spcPts val="0"/>
                </a:spcBef>
                <a:spcAft>
                  <a:spcPts val="0"/>
                </a:spcAft>
                <a:buClr>
                  <a:srgbClr val="373636"/>
                </a:buClr>
                <a:buSzPts val="800"/>
                <a:buChar char="+"/>
              </a:pPr>
              <a:r>
                <a:rPr lang="en" sz="800">
                  <a:solidFill>
                    <a:srgbClr val="373636"/>
                  </a:solidFill>
                </a:rPr>
                <a:t>supplementaireNettoBedragen: 20 EUR </a:t>
              </a:r>
              <a:r>
                <a:rPr lang="en" sz="800" b="1">
                  <a:solidFill>
                    <a:srgbClr val="373636"/>
                  </a:solidFill>
                  <a:highlight>
                    <a:srgbClr val="FFEB00"/>
                  </a:highlight>
                </a:rPr>
                <a:t>eenmalig</a:t>
              </a:r>
              <a:endParaRPr sz="800" b="1">
                <a:solidFill>
                  <a:srgbClr val="373636"/>
                </a:solidFill>
                <a:highlight>
                  <a:srgbClr val="FFEB00"/>
                </a:highlight>
              </a:endParaRPr>
            </a:p>
            <a:p>
              <a:pPr marL="457200" lvl="0" indent="-279400" algn="l" rtl="0">
                <a:spcBef>
                  <a:spcPts val="0"/>
                </a:spcBef>
                <a:spcAft>
                  <a:spcPts val="0"/>
                </a:spcAft>
                <a:buClr>
                  <a:srgbClr val="373636"/>
                </a:buClr>
                <a:buSzPts val="800"/>
                <a:buChar char="+"/>
              </a:pPr>
              <a:r>
                <a:rPr lang="en" sz="800">
                  <a:solidFill>
                    <a:srgbClr val="373636"/>
                  </a:solidFill>
                </a:rPr>
                <a:t>vakantiegeld: 1300 EUR </a:t>
              </a:r>
              <a:r>
                <a:rPr lang="en" sz="800" b="1">
                  <a:solidFill>
                    <a:srgbClr val="373636"/>
                  </a:solidFill>
                  <a:highlight>
                    <a:srgbClr val="FFEB00"/>
                  </a:highlight>
                </a:rPr>
                <a:t>eenmalig</a:t>
              </a:r>
              <a:endParaRPr sz="800" b="1">
                <a:solidFill>
                  <a:srgbClr val="373636"/>
                </a:solidFill>
                <a:highlight>
                  <a:srgbClr val="FFEB00"/>
                </a:highlight>
              </a:endParaRPr>
            </a:p>
            <a:p>
              <a:pPr marL="457200" lvl="0" indent="-279400" algn="l" rtl="0">
                <a:spcBef>
                  <a:spcPts val="0"/>
                </a:spcBef>
                <a:spcAft>
                  <a:spcPts val="0"/>
                </a:spcAft>
                <a:buSzPts val="800"/>
                <a:buChar char="+"/>
              </a:pPr>
              <a:r>
                <a:rPr lang="en" sz="800"/>
                <a:t>verloningsperiode: 1 december 2021 tot en met 31 mei 2021</a:t>
              </a:r>
              <a:endParaRPr sz="800"/>
            </a:p>
          </p:txBody>
        </p:sp>
        <p:sp>
          <p:nvSpPr>
            <p:cNvPr id="1040" name="Google Shape;1040;p125"/>
            <p:cNvSpPr/>
            <p:nvPr/>
          </p:nvSpPr>
          <p:spPr>
            <a:xfrm>
              <a:off x="302163" y="3011729"/>
              <a:ext cx="4487700" cy="130200"/>
            </a:xfrm>
            <a:prstGeom prst="rect">
              <a:avLst/>
            </a:prstGeom>
            <a:solidFill>
              <a:srgbClr val="00206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rPr>
                <a:t>Arbeidsloon</a:t>
              </a:r>
              <a:endParaRPr sz="1100">
                <a:solidFill>
                  <a:srgbClr val="FFFFFF"/>
                </a:solidFill>
              </a:endParaRPr>
            </a:p>
          </p:txBody>
        </p:sp>
      </p:grpSp>
      <p:sp>
        <p:nvSpPr>
          <p:cNvPr id="1041" name="Google Shape;1041;p125"/>
          <p:cNvSpPr txBox="1"/>
          <p:nvPr/>
        </p:nvSpPr>
        <p:spPr>
          <a:xfrm>
            <a:off x="632700" y="1146450"/>
            <a:ext cx="7878600" cy="1046700"/>
          </a:xfrm>
          <a:prstGeom prst="rect">
            <a:avLst/>
          </a:prstGeom>
          <a:solidFill>
            <a:srgbClr val="FFFFFF">
              <a:alpha val="7568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548640" lvl="0" indent="0" algn="l" rtl="0">
              <a:spcBef>
                <a:spcPts val="0"/>
              </a:spcBef>
              <a:spcAft>
                <a:spcPts val="0"/>
              </a:spcAft>
              <a:buNone/>
            </a:pPr>
            <a:r>
              <a:rPr lang="en" b="1"/>
              <a:t>Gebruiken jullie vandaag gegevens rond de periodiciteit van elk element uit Arbeidsloon in jullie use cases?</a:t>
            </a:r>
            <a:endParaRPr b="1"/>
          </a:p>
          <a:p>
            <a:pPr marL="548640" lvl="0" indent="0" algn="l" rtl="0">
              <a:spcBef>
                <a:spcPts val="0"/>
              </a:spcBef>
              <a:spcAft>
                <a:spcPts val="0"/>
              </a:spcAft>
              <a:buNone/>
            </a:pPr>
            <a:endParaRPr/>
          </a:p>
          <a:p>
            <a:pPr marL="548640" lvl="0" indent="0" algn="l" rtl="0">
              <a:spcBef>
                <a:spcPts val="0"/>
              </a:spcBef>
              <a:spcAft>
                <a:spcPts val="0"/>
              </a:spcAft>
              <a:buNone/>
            </a:pPr>
            <a:r>
              <a:rPr lang="en"/>
              <a:t>Nemen we de periodiciteit expliciet op in het model bij elk element?</a:t>
            </a:r>
            <a:endParaRPr/>
          </a:p>
        </p:txBody>
      </p:sp>
      <p:sp>
        <p:nvSpPr>
          <p:cNvPr id="1042" name="Google Shape;1042;p125" descr="Help Question&#10;"/>
          <p:cNvSpPr/>
          <p:nvPr/>
        </p:nvSpPr>
        <p:spPr>
          <a:xfrm>
            <a:off x="686893" y="1191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26"/>
          <p:cNvSpPr txBox="1"/>
          <p:nvPr/>
        </p:nvSpPr>
        <p:spPr>
          <a:xfrm>
            <a:off x="634925" y="236650"/>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Schuldbemiddeling</a:t>
            </a:r>
            <a:endParaRPr sz="3200" b="1"/>
          </a:p>
        </p:txBody>
      </p:sp>
      <p:grpSp>
        <p:nvGrpSpPr>
          <p:cNvPr id="1048" name="Google Shape;1048;p126"/>
          <p:cNvGrpSpPr/>
          <p:nvPr/>
        </p:nvGrpSpPr>
        <p:grpSpPr>
          <a:xfrm>
            <a:off x="2628025" y="2318400"/>
            <a:ext cx="4032399" cy="2649200"/>
            <a:chOff x="2771575" y="1730725"/>
            <a:chExt cx="4032399" cy="2649200"/>
          </a:xfrm>
        </p:grpSpPr>
        <p:pic>
          <p:nvPicPr>
            <p:cNvPr id="1049" name="Google Shape;1049;p126"/>
            <p:cNvPicPr preferRelativeResize="0"/>
            <p:nvPr/>
          </p:nvPicPr>
          <p:blipFill rotWithShape="1">
            <a:blip r:embed="rId3">
              <a:alphaModFix/>
            </a:blip>
            <a:srcRect l="20745" t="18395" r="42479" b="40652"/>
            <a:stretch/>
          </p:blipFill>
          <p:spPr>
            <a:xfrm>
              <a:off x="2771575" y="1761850"/>
              <a:ext cx="4032399" cy="2618075"/>
            </a:xfrm>
            <a:prstGeom prst="rect">
              <a:avLst/>
            </a:prstGeom>
            <a:noFill/>
            <a:ln>
              <a:noFill/>
            </a:ln>
          </p:spPr>
        </p:pic>
        <p:sp>
          <p:nvSpPr>
            <p:cNvPr id="1050" name="Google Shape;1050;p126"/>
            <p:cNvSpPr/>
            <p:nvPr/>
          </p:nvSpPr>
          <p:spPr>
            <a:xfrm>
              <a:off x="3006800" y="1730725"/>
              <a:ext cx="606900" cy="1813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126"/>
          <p:cNvSpPr txBox="1"/>
          <p:nvPr/>
        </p:nvSpPr>
        <p:spPr>
          <a:xfrm>
            <a:off x="632700" y="1146450"/>
            <a:ext cx="7878600" cy="831300"/>
          </a:xfrm>
          <a:prstGeom prst="rect">
            <a:avLst/>
          </a:prstGeom>
          <a:solidFill>
            <a:srgbClr val="FFFFFF">
              <a:alpha val="7568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548640" lvl="0" indent="0" algn="l" rtl="0">
              <a:spcBef>
                <a:spcPts val="0"/>
              </a:spcBef>
              <a:spcAft>
                <a:spcPts val="0"/>
              </a:spcAft>
              <a:buNone/>
            </a:pPr>
            <a:r>
              <a:rPr lang="en" b="1"/>
              <a:t>Gebruiken jullie vandaag gegevens rond de schuldbemiddeling in jullie use cases?</a:t>
            </a:r>
            <a:endParaRPr b="1"/>
          </a:p>
          <a:p>
            <a:pPr marL="548640" lvl="0" indent="0" algn="l" rtl="0">
              <a:spcBef>
                <a:spcPts val="0"/>
              </a:spcBef>
              <a:spcAft>
                <a:spcPts val="0"/>
              </a:spcAft>
              <a:buNone/>
            </a:pPr>
            <a:endParaRPr/>
          </a:p>
          <a:p>
            <a:pPr marL="548640" lvl="0" indent="0" algn="l" rtl="0">
              <a:spcBef>
                <a:spcPts val="0"/>
              </a:spcBef>
              <a:spcAft>
                <a:spcPts val="0"/>
              </a:spcAft>
              <a:buNone/>
            </a:pPr>
            <a:r>
              <a:rPr lang="en"/>
              <a:t>Nemen we de schuldbemiddeling expliciet op in het model? Op welke plek?</a:t>
            </a:r>
            <a:endParaRPr/>
          </a:p>
        </p:txBody>
      </p:sp>
      <p:sp>
        <p:nvSpPr>
          <p:cNvPr id="1052" name="Google Shape;1052;p126" descr="Help Question&#10;"/>
          <p:cNvSpPr/>
          <p:nvPr/>
        </p:nvSpPr>
        <p:spPr>
          <a:xfrm>
            <a:off x="686893" y="1191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53" name="Google Shape;1053;p126"/>
          <p:cNvSpPr txBox="1"/>
          <p:nvPr/>
        </p:nvSpPr>
        <p:spPr>
          <a:xfrm>
            <a:off x="2628025" y="2318400"/>
            <a:ext cx="6394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Huidig model:</a:t>
            </a:r>
            <a:endParaRPr sz="1100"/>
          </a:p>
        </p:txBody>
      </p:sp>
      <p:sp>
        <p:nvSpPr>
          <p:cNvPr id="1054" name="Google Shape;1054;p126"/>
          <p:cNvSpPr/>
          <p:nvPr/>
        </p:nvSpPr>
        <p:spPr>
          <a:xfrm>
            <a:off x="4987800" y="3236900"/>
            <a:ext cx="1629600" cy="105600"/>
          </a:xfrm>
          <a:prstGeom prst="roundRect">
            <a:avLst>
              <a:gd name="adj" fmla="val 16667"/>
            </a:avLst>
          </a:prstGeom>
          <a:solidFill>
            <a:srgbClr val="FFEB00">
              <a:alpha val="238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27"/>
          <p:cNvSpPr txBox="1"/>
          <p:nvPr/>
        </p:nvSpPr>
        <p:spPr>
          <a:xfrm>
            <a:off x="634925" y="236650"/>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Maaltijdcheques</a:t>
            </a:r>
            <a:endParaRPr sz="3200" b="1"/>
          </a:p>
        </p:txBody>
      </p:sp>
      <p:sp>
        <p:nvSpPr>
          <p:cNvPr id="1060" name="Google Shape;1060;p127"/>
          <p:cNvSpPr txBox="1"/>
          <p:nvPr/>
        </p:nvSpPr>
        <p:spPr>
          <a:xfrm>
            <a:off x="632700" y="1146450"/>
            <a:ext cx="7878600" cy="831300"/>
          </a:xfrm>
          <a:prstGeom prst="rect">
            <a:avLst/>
          </a:prstGeom>
          <a:solidFill>
            <a:srgbClr val="FFFFFF">
              <a:alpha val="75680"/>
            </a:srgbClr>
          </a:solid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548640" lvl="0" indent="0" algn="l" rtl="0">
              <a:spcBef>
                <a:spcPts val="0"/>
              </a:spcBef>
              <a:spcAft>
                <a:spcPts val="0"/>
              </a:spcAft>
              <a:buNone/>
            </a:pPr>
            <a:r>
              <a:rPr lang="en" b="1"/>
              <a:t>Gebruiken jullie vandaag gegevens rond de maaltijdcheques in jullie use cases?</a:t>
            </a:r>
            <a:endParaRPr b="1"/>
          </a:p>
          <a:p>
            <a:pPr marL="548640" lvl="0" indent="0" algn="l" rtl="0">
              <a:spcBef>
                <a:spcPts val="0"/>
              </a:spcBef>
              <a:spcAft>
                <a:spcPts val="0"/>
              </a:spcAft>
              <a:buNone/>
            </a:pPr>
            <a:endParaRPr/>
          </a:p>
          <a:p>
            <a:pPr marL="548640" lvl="0" indent="0" algn="l" rtl="0">
              <a:spcBef>
                <a:spcPts val="0"/>
              </a:spcBef>
              <a:spcAft>
                <a:spcPts val="0"/>
              </a:spcAft>
              <a:buNone/>
            </a:pPr>
            <a:r>
              <a:rPr lang="en"/>
              <a:t>Nemen we maaltijdcheques mee op in het model? Op welke plek?</a:t>
            </a:r>
            <a:endParaRPr/>
          </a:p>
        </p:txBody>
      </p:sp>
      <p:sp>
        <p:nvSpPr>
          <p:cNvPr id="1061" name="Google Shape;1061;p127" descr="Help Question&#10;"/>
          <p:cNvSpPr/>
          <p:nvPr/>
        </p:nvSpPr>
        <p:spPr>
          <a:xfrm>
            <a:off x="686893" y="1191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62" name="Google Shape;1062;p127"/>
          <p:cNvPicPr preferRelativeResize="0"/>
          <p:nvPr/>
        </p:nvPicPr>
        <p:blipFill>
          <a:blip r:embed="rId3">
            <a:alphaModFix/>
          </a:blip>
          <a:stretch>
            <a:fillRect/>
          </a:stretch>
        </p:blipFill>
        <p:spPr>
          <a:xfrm>
            <a:off x="3051826" y="2436600"/>
            <a:ext cx="3313776" cy="2203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28"/>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Q&amp;A</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068" name="Google Shape;1068;p128"/>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9" name="Google Shape;1069;p128"/>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pic>
        <p:nvPicPr>
          <p:cNvPr id="1074" name="Google Shape;1074;p129"/>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1075" name="Google Shape;1075;p129"/>
          <p:cNvSpPr txBox="1"/>
          <p:nvPr/>
        </p:nvSpPr>
        <p:spPr>
          <a:xfrm>
            <a:off x="645459" y="486450"/>
            <a:ext cx="1935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Waarom doen we ... ?</a:t>
            </a:r>
            <a:endParaRPr/>
          </a:p>
        </p:txBody>
      </p:sp>
      <p:sp>
        <p:nvSpPr>
          <p:cNvPr id="1076" name="Google Shape;1076;p129"/>
          <p:cNvSpPr txBox="1"/>
          <p:nvPr/>
        </p:nvSpPr>
        <p:spPr>
          <a:xfrm>
            <a:off x="2041712" y="948116"/>
            <a:ext cx="2630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Moeten we niet ... toevoegen ?</a:t>
            </a:r>
            <a:endParaRPr/>
          </a:p>
        </p:txBody>
      </p:sp>
      <p:sp>
        <p:nvSpPr>
          <p:cNvPr id="1077" name="Google Shape;1077;p129"/>
          <p:cNvSpPr txBox="1"/>
          <p:nvPr/>
        </p:nvSpPr>
        <p:spPr>
          <a:xfrm>
            <a:off x="4769224" y="486449"/>
            <a:ext cx="2223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Kunnen we niet beter ... ?</a:t>
            </a:r>
            <a:endParaRPr/>
          </a:p>
        </p:txBody>
      </p:sp>
      <p:sp>
        <p:nvSpPr>
          <p:cNvPr id="1078" name="Google Shape;1078;p129"/>
          <p:cNvSpPr txBox="1"/>
          <p:nvPr/>
        </p:nvSpPr>
        <p:spPr>
          <a:xfrm>
            <a:off x="6313045" y="948115"/>
            <a:ext cx="173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Hoe zit het met ...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30"/>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Volgende stappen</a:t>
            </a:r>
            <a:endParaRPr>
              <a:solidFill>
                <a:srgbClr val="4C4C4C"/>
              </a:solidFill>
            </a:endParaRPr>
          </a:p>
          <a:p>
            <a:pPr marL="0" lvl="0" indent="0" algn="r" rtl="0">
              <a:lnSpc>
                <a:spcPct val="102702"/>
              </a:lnSpc>
              <a:spcBef>
                <a:spcPts val="0"/>
              </a:spcBef>
              <a:spcAft>
                <a:spcPts val="0"/>
              </a:spcAft>
              <a:buSzPts val="3700"/>
              <a:buNone/>
            </a:pPr>
            <a:endParaRPr/>
          </a:p>
        </p:txBody>
      </p:sp>
      <p:sp>
        <p:nvSpPr>
          <p:cNvPr id="1084" name="Google Shape;1084;p130"/>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5" name="Google Shape;1085;p130"/>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31"/>
          <p:cNvSpPr/>
          <p:nvPr/>
        </p:nvSpPr>
        <p:spPr>
          <a:xfrm>
            <a:off x="628638" y="434911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91" name="Google Shape;1091;p131"/>
          <p:cNvGrpSpPr/>
          <p:nvPr/>
        </p:nvGrpSpPr>
        <p:grpSpPr>
          <a:xfrm>
            <a:off x="641992" y="1138722"/>
            <a:ext cx="478299" cy="478299"/>
            <a:chOff x="4640263" y="1219200"/>
            <a:chExt cx="123825" cy="123825"/>
          </a:xfrm>
        </p:grpSpPr>
        <p:sp>
          <p:nvSpPr>
            <p:cNvPr id="1092" name="Google Shape;1092;p131"/>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3" name="Google Shape;1093;p131"/>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4" name="Google Shape;1094;p131"/>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5" name="Google Shape;1095;p131"/>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6" name="Google Shape;1096;p131"/>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097" name="Google Shape;1097;p131"/>
          <p:cNvGrpSpPr/>
          <p:nvPr/>
        </p:nvGrpSpPr>
        <p:grpSpPr>
          <a:xfrm>
            <a:off x="630430" y="1759662"/>
            <a:ext cx="470610" cy="478327"/>
            <a:chOff x="6215424" y="4028218"/>
            <a:chExt cx="202814" cy="206140"/>
          </a:xfrm>
        </p:grpSpPr>
        <p:sp>
          <p:nvSpPr>
            <p:cNvPr id="1098" name="Google Shape;1098;p131"/>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099" name="Google Shape;1099;p131"/>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100" name="Google Shape;1100;p131"/>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101" name="Google Shape;1101;p131"/>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102" name="Google Shape;1102;p131"/>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1103" name="Google Shape;1103;p131"/>
          <p:cNvGrpSpPr/>
          <p:nvPr/>
        </p:nvGrpSpPr>
        <p:grpSpPr>
          <a:xfrm>
            <a:off x="641575" y="3088062"/>
            <a:ext cx="479163" cy="478593"/>
            <a:chOff x="4148138" y="53975"/>
            <a:chExt cx="1335088" cy="1333500"/>
          </a:xfrm>
        </p:grpSpPr>
        <p:sp>
          <p:nvSpPr>
            <p:cNvPr id="1104" name="Google Shape;1104;p131"/>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5" name="Google Shape;1105;p131"/>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106" name="Google Shape;1106;p131"/>
          <p:cNvGrpSpPr/>
          <p:nvPr/>
        </p:nvGrpSpPr>
        <p:grpSpPr>
          <a:xfrm>
            <a:off x="629911" y="2427198"/>
            <a:ext cx="471655" cy="471655"/>
            <a:chOff x="4287838" y="1854201"/>
            <a:chExt cx="149225" cy="149225"/>
          </a:xfrm>
        </p:grpSpPr>
        <p:sp>
          <p:nvSpPr>
            <p:cNvPr id="1107" name="Google Shape;1107;p131"/>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1108" name="Google Shape;1108;p131"/>
            <p:cNvCxnSpPr/>
            <p:nvPr/>
          </p:nvCxnSpPr>
          <p:spPr>
            <a:xfrm>
              <a:off x="4375150" y="1884363"/>
              <a:ext cx="0" cy="0"/>
            </a:xfrm>
            <a:prstGeom prst="straightConnector1">
              <a:avLst/>
            </a:prstGeom>
            <a:noFill/>
            <a:ln>
              <a:noFill/>
            </a:ln>
          </p:spPr>
        </p:cxnSp>
        <p:cxnSp>
          <p:nvCxnSpPr>
            <p:cNvPr id="1109" name="Google Shape;1109;p131"/>
            <p:cNvCxnSpPr/>
            <p:nvPr/>
          </p:nvCxnSpPr>
          <p:spPr>
            <a:xfrm>
              <a:off x="4375150" y="1884363"/>
              <a:ext cx="0" cy="0"/>
            </a:xfrm>
            <a:prstGeom prst="straightConnector1">
              <a:avLst/>
            </a:prstGeom>
            <a:noFill/>
            <a:ln>
              <a:noFill/>
            </a:ln>
          </p:spPr>
        </p:cxnSp>
        <p:sp>
          <p:nvSpPr>
            <p:cNvPr id="1110" name="Google Shape;1110;p131"/>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1111" name="Google Shape;1111;p131"/>
          <p:cNvSpPr txBox="1"/>
          <p:nvPr/>
        </p:nvSpPr>
        <p:spPr>
          <a:xfrm>
            <a:off x="1267626" y="1210300"/>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Verwerken van alle input uit deze</a:t>
            </a:r>
            <a:r>
              <a:rPr lang="en" sz="1600"/>
              <a:t> thematische </a:t>
            </a:r>
            <a:r>
              <a:rPr lang="en" sz="1600" b="0" i="0" u="none" strike="noStrike" cap="none">
                <a:solidFill>
                  <a:srgbClr val="000000"/>
                </a:solidFill>
                <a:latin typeface="Arial"/>
                <a:ea typeface="Arial"/>
                <a:cs typeface="Arial"/>
                <a:sym typeface="Arial"/>
              </a:rPr>
              <a:t>werkgroep.</a:t>
            </a:r>
            <a:endParaRPr/>
          </a:p>
        </p:txBody>
      </p:sp>
      <p:sp>
        <p:nvSpPr>
          <p:cNvPr id="1112" name="Google Shape;1112;p131"/>
          <p:cNvSpPr txBox="1"/>
          <p:nvPr/>
        </p:nvSpPr>
        <p:spPr>
          <a:xfrm>
            <a:off x="1267625" y="18073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Rondsturen van een </a:t>
            </a:r>
            <a:r>
              <a:rPr lang="en" sz="1600" u="none">
                <a:solidFill>
                  <a:srgbClr val="000000"/>
                </a:solidFill>
              </a:rPr>
              <a:t>ver</a:t>
            </a:r>
            <a:r>
              <a:rPr lang="en" sz="1600"/>
              <a:t>slag </a:t>
            </a:r>
            <a:r>
              <a:rPr lang="en" sz="1600" b="0" i="0" u="none" strike="noStrike" cap="none">
                <a:solidFill>
                  <a:srgbClr val="000000"/>
                </a:solidFill>
                <a:latin typeface="Arial"/>
                <a:ea typeface="Arial"/>
                <a:cs typeface="Arial"/>
                <a:sym typeface="Arial"/>
              </a:rPr>
              <a:t>van deze werkgroep. </a:t>
            </a:r>
            <a:endParaRPr/>
          </a:p>
        </p:txBody>
      </p:sp>
      <p:sp>
        <p:nvSpPr>
          <p:cNvPr id="1113" name="Google Shape;1113;p131"/>
          <p:cNvSpPr txBox="1"/>
          <p:nvPr/>
        </p:nvSpPr>
        <p:spPr>
          <a:xfrm>
            <a:off x="1267625" y="2466600"/>
            <a:ext cx="7576200" cy="54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00" b="0" i="0" u="none" strike="noStrike" cap="none">
                <a:solidFill>
                  <a:srgbClr val="000000"/>
                </a:solidFill>
                <a:latin typeface="Arial"/>
                <a:ea typeface="Arial"/>
                <a:cs typeface="Arial"/>
                <a:sym typeface="Arial"/>
              </a:rPr>
              <a:t>Feedback capteren via </a:t>
            </a:r>
            <a:r>
              <a:rPr lang="en" sz="1500" u="none">
                <a:solidFill>
                  <a:srgbClr val="000000"/>
                </a:solidFill>
              </a:rPr>
              <a:t>Github</a:t>
            </a:r>
            <a:r>
              <a:rPr lang="en" sz="1500"/>
              <a:t>.</a:t>
            </a:r>
            <a:r>
              <a:rPr lang="en" sz="1500" b="0" i="0" u="none" strike="noStrike" cap="none">
                <a:solidFill>
                  <a:srgbClr val="000000"/>
                </a:solidFill>
                <a:latin typeface="Arial"/>
                <a:ea typeface="Arial"/>
                <a:cs typeface="Arial"/>
                <a:sym typeface="Arial"/>
              </a:rPr>
              <a:t> </a:t>
            </a:r>
            <a:r>
              <a:rPr lang="en" sz="1500" b="1" i="0" u="none" strike="noStrike" cap="none">
                <a:solidFill>
                  <a:srgbClr val="000000"/>
                </a:solidFill>
              </a:rPr>
              <a:t>Feedback is welkom op </a:t>
            </a:r>
            <a:r>
              <a:rPr lang="en" sz="1500" b="1"/>
              <a:t>h</a:t>
            </a:r>
            <a:r>
              <a:rPr lang="en" sz="1500" b="1" i="0" u="none" strike="noStrike" cap="none">
                <a:solidFill>
                  <a:srgbClr val="000000"/>
                </a:solidFill>
              </a:rPr>
              <a:t>et hele applicatieprofiel dat beschikbaar </a:t>
            </a:r>
            <a:r>
              <a:rPr lang="en" sz="1500" b="1"/>
              <a:t>is begin 2022.</a:t>
            </a:r>
            <a:endParaRPr sz="850" b="1"/>
          </a:p>
          <a:p>
            <a:pPr marL="0" marR="0" lvl="0" indent="0" algn="l" rtl="0">
              <a:lnSpc>
                <a:spcPct val="100000"/>
              </a:lnSpc>
              <a:spcBef>
                <a:spcPts val="0"/>
              </a:spcBef>
              <a:spcAft>
                <a:spcPts val="0"/>
              </a:spcAft>
              <a:buNone/>
            </a:pPr>
            <a:endParaRPr sz="1500" b="1"/>
          </a:p>
          <a:p>
            <a:pPr marL="0" marR="0" lvl="0" indent="0" algn="l" rtl="0">
              <a:lnSpc>
                <a:spcPct val="100000"/>
              </a:lnSpc>
              <a:spcBef>
                <a:spcPts val="0"/>
              </a:spcBef>
              <a:spcAft>
                <a:spcPts val="0"/>
              </a:spcAft>
              <a:buNone/>
            </a:pPr>
            <a:endParaRPr sz="1500" b="1"/>
          </a:p>
          <a:p>
            <a:pPr marL="0" marR="0" lvl="0" indent="0" algn="l" rtl="0">
              <a:lnSpc>
                <a:spcPct val="100000"/>
              </a:lnSpc>
              <a:spcBef>
                <a:spcPts val="0"/>
              </a:spcBef>
              <a:spcAft>
                <a:spcPts val="0"/>
              </a:spcAft>
              <a:buNone/>
            </a:pPr>
            <a:endParaRPr sz="1500" b="1"/>
          </a:p>
        </p:txBody>
      </p:sp>
      <p:sp>
        <p:nvSpPr>
          <p:cNvPr id="1114" name="Google Shape;1114;p13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Volgende stappen</a:t>
            </a:r>
            <a:endParaRPr/>
          </a:p>
        </p:txBody>
      </p:sp>
      <p:sp>
        <p:nvSpPr>
          <p:cNvPr id="1115" name="Google Shape;1115;p131"/>
          <p:cNvSpPr txBox="1"/>
          <p:nvPr/>
        </p:nvSpPr>
        <p:spPr>
          <a:xfrm>
            <a:off x="1267625" y="3049638"/>
            <a:ext cx="76059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t>We vragen jullie om constructieve feedback achter te laten op definities, het datamodel, het verslag of de presentatie. </a:t>
            </a:r>
            <a:endParaRPr sz="1500" b="1"/>
          </a:p>
          <a:p>
            <a:pPr marL="0" lvl="0" indent="0" algn="l" rtl="0">
              <a:spcBef>
                <a:spcPts val="0"/>
              </a:spcBef>
              <a:spcAft>
                <a:spcPts val="0"/>
              </a:spcAft>
              <a:buNone/>
            </a:pPr>
            <a:r>
              <a:rPr lang="en" sz="1500"/>
              <a:t>Uw feedback zorgt mee voor het succes van dit traject!</a:t>
            </a:r>
            <a:endParaRPr sz="1500" b="1"/>
          </a:p>
        </p:txBody>
      </p:sp>
      <p:sp>
        <p:nvSpPr>
          <p:cNvPr id="1116" name="Google Shape;1116;p131"/>
          <p:cNvSpPr/>
          <p:nvPr/>
        </p:nvSpPr>
        <p:spPr>
          <a:xfrm>
            <a:off x="673025" y="4084950"/>
            <a:ext cx="8059800" cy="814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Demo: </a:t>
            </a:r>
            <a:endParaRPr/>
          </a:p>
          <a:p>
            <a:pPr marL="457200" lvl="0" indent="-304800" algn="l" rtl="0">
              <a:spcBef>
                <a:spcPts val="0"/>
              </a:spcBef>
              <a:spcAft>
                <a:spcPts val="0"/>
              </a:spcAft>
              <a:buSzPts val="1200"/>
              <a:buChar char="●"/>
            </a:pPr>
            <a:r>
              <a:rPr lang="en" sz="1200" u="sng">
                <a:solidFill>
                  <a:schemeClr val="hlink"/>
                </a:solidFill>
                <a:hlinkClick r:id="rId3"/>
              </a:rPr>
              <a:t>https://github.com/Informatievlaanderen/OSLOthema-loongegevens</a:t>
            </a:r>
            <a:endParaRPr sz="1200">
              <a:solidFill>
                <a:schemeClr val="lt1"/>
              </a:solidFill>
            </a:endParaRPr>
          </a:p>
          <a:p>
            <a:pPr marL="457200" lvl="0" indent="-304800" algn="l" rtl="0">
              <a:spcBef>
                <a:spcPts val="0"/>
              </a:spcBef>
              <a:spcAft>
                <a:spcPts val="0"/>
              </a:spcAft>
              <a:buSzPts val="1200"/>
              <a:buChar char="●"/>
            </a:pPr>
            <a:r>
              <a:rPr lang="en" sz="1200" u="sng">
                <a:solidFill>
                  <a:schemeClr val="hlink"/>
                </a:solidFill>
                <a:hlinkClick r:id="rId4"/>
              </a:rPr>
              <a:t>https://data.vlaanderen.be/standaarden/standaard-in-ontwikkeling/applicatieprofiel-loongegevens.html</a:t>
            </a:r>
            <a:r>
              <a:rPr lang="en" sz="1200">
                <a:solidFill>
                  <a:schemeClr val="lt1"/>
                </a:solidFill>
              </a:rPr>
              <a:t>  </a:t>
            </a:r>
            <a:endParaRPr sz="1100"/>
          </a:p>
        </p:txBody>
      </p:sp>
      <p:pic>
        <p:nvPicPr>
          <p:cNvPr id="1117" name="Google Shape;1117;p131"/>
          <p:cNvPicPr preferRelativeResize="0"/>
          <p:nvPr/>
        </p:nvPicPr>
        <p:blipFill rotWithShape="1">
          <a:blip r:embed="rId5">
            <a:alphaModFix/>
          </a:blip>
          <a:srcRect/>
          <a:stretch/>
        </p:blipFill>
        <p:spPr>
          <a:xfrm>
            <a:off x="7421998" y="4129874"/>
            <a:ext cx="1227775" cy="426875"/>
          </a:xfrm>
          <a:prstGeom prst="rect">
            <a:avLst/>
          </a:prstGeom>
          <a:noFill/>
          <a:ln>
            <a:noFill/>
          </a:ln>
        </p:spPr>
      </p:pic>
      <p:pic>
        <p:nvPicPr>
          <p:cNvPr id="1118" name="Google Shape;1118;p131"/>
          <p:cNvPicPr preferRelativeResize="0"/>
          <p:nvPr/>
        </p:nvPicPr>
        <p:blipFill>
          <a:blip r:embed="rId6">
            <a:alphaModFix/>
          </a:blip>
          <a:stretch>
            <a:fillRect/>
          </a:stretch>
        </p:blipFill>
        <p:spPr>
          <a:xfrm>
            <a:off x="5979100" y="4192400"/>
            <a:ext cx="1406950" cy="301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32"/>
          <p:cNvSpPr/>
          <p:nvPr/>
        </p:nvSpPr>
        <p:spPr>
          <a:xfrm>
            <a:off x="460775" y="4264825"/>
            <a:ext cx="1800300" cy="73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Publieke review</a:t>
            </a:r>
            <a:endParaRPr/>
          </a:p>
        </p:txBody>
      </p:sp>
      <p:sp>
        <p:nvSpPr>
          <p:cNvPr id="1125" name="Google Shape;1125;p132"/>
          <p:cNvSpPr txBox="1"/>
          <p:nvPr/>
        </p:nvSpPr>
        <p:spPr>
          <a:xfrm>
            <a:off x="5890026" y="0"/>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a:p>
        </p:txBody>
      </p:sp>
      <p:sp>
        <p:nvSpPr>
          <p:cNvPr id="1126" name="Google Shape;1126;p132"/>
          <p:cNvSpPr/>
          <p:nvPr/>
        </p:nvSpPr>
        <p:spPr>
          <a:xfrm rot="5400000">
            <a:off x="8584877" y="3989360"/>
            <a:ext cx="321600" cy="149700"/>
          </a:xfrm>
          <a:prstGeom prst="triangle">
            <a:avLst>
              <a:gd name="adj" fmla="val 50000"/>
            </a:avLst>
          </a:prstGeom>
          <a:solidFill>
            <a:srgbClr val="6B6B6B"/>
          </a:solidFill>
          <a:ln>
            <a:noFill/>
          </a:ln>
        </p:spPr>
        <p:txBody>
          <a:bodyPr spcFirstLastPara="1" wrap="square" lIns="51400" tIns="25700" rIns="51400" bIns="25700" anchor="t" anchorCtr="0">
            <a:noAutofit/>
          </a:bodyPr>
          <a:lstStyle/>
          <a:p>
            <a:pPr marL="0" marR="0" lvl="0" indent="0" algn="ctr" rtl="0">
              <a:lnSpc>
                <a:spcPct val="100000"/>
              </a:lnSpc>
              <a:spcBef>
                <a:spcPts val="0"/>
              </a:spcBef>
              <a:spcAft>
                <a:spcPts val="0"/>
              </a:spcAft>
              <a:buNone/>
            </a:pPr>
            <a:endParaRPr sz="900" b="0" i="0" u="none" strike="noStrike" cap="none">
              <a:solidFill>
                <a:srgbClr val="373636"/>
              </a:solidFill>
              <a:latin typeface="Arial"/>
              <a:ea typeface="Arial"/>
              <a:cs typeface="Arial"/>
              <a:sym typeface="Arial"/>
            </a:endParaRPr>
          </a:p>
        </p:txBody>
      </p:sp>
      <p:cxnSp>
        <p:nvCxnSpPr>
          <p:cNvPr id="1127" name="Google Shape;1127;p132"/>
          <p:cNvCxnSpPr/>
          <p:nvPr/>
        </p:nvCxnSpPr>
        <p:spPr>
          <a:xfrm rot="10800000" flipH="1">
            <a:off x="4378673" y="3472581"/>
            <a:ext cx="1200" cy="494700"/>
          </a:xfrm>
          <a:prstGeom prst="straightConnector1">
            <a:avLst/>
          </a:prstGeom>
          <a:noFill/>
          <a:ln w="12700" cap="sq" cmpd="sng">
            <a:solidFill>
              <a:srgbClr val="6B6B6B"/>
            </a:solidFill>
            <a:prstDash val="solid"/>
            <a:round/>
            <a:headEnd type="none" w="sm" len="sm"/>
            <a:tailEnd type="diamond" w="med" len="med"/>
          </a:ln>
        </p:spPr>
      </p:cxnSp>
      <p:sp>
        <p:nvSpPr>
          <p:cNvPr id="1128" name="Google Shape;1128;p132"/>
          <p:cNvSpPr txBox="1"/>
          <p:nvPr/>
        </p:nvSpPr>
        <p:spPr>
          <a:xfrm>
            <a:off x="546900" y="3973475"/>
            <a:ext cx="10407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rgbClr val="FFFFFF"/>
                </a:solidFill>
                <a:latin typeface="Calibri"/>
                <a:ea typeface="Calibri"/>
                <a:cs typeface="Calibri"/>
                <a:sym typeface="Calibri"/>
              </a:rPr>
              <a:t>September</a:t>
            </a:r>
            <a:endParaRPr sz="900" b="1" i="0" u="none" strike="noStrike" cap="none">
              <a:solidFill>
                <a:srgbClr val="FFFFFF"/>
              </a:solidFill>
              <a:latin typeface="Calibri"/>
              <a:ea typeface="Calibri"/>
              <a:cs typeface="Calibri"/>
              <a:sym typeface="Calibri"/>
            </a:endParaRPr>
          </a:p>
        </p:txBody>
      </p:sp>
      <p:sp>
        <p:nvSpPr>
          <p:cNvPr id="1129" name="Google Shape;1129;p132"/>
          <p:cNvSpPr txBox="1"/>
          <p:nvPr/>
        </p:nvSpPr>
        <p:spPr>
          <a:xfrm>
            <a:off x="1587261" y="3973475"/>
            <a:ext cx="10407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rgbClr val="373636"/>
                </a:solidFill>
              </a:rPr>
              <a:t>Oktober</a:t>
            </a:r>
            <a:endParaRPr sz="900" b="0" i="0" u="none" strike="noStrike" cap="none">
              <a:solidFill>
                <a:srgbClr val="000000"/>
              </a:solidFill>
              <a:latin typeface="Arial"/>
              <a:ea typeface="Arial"/>
              <a:cs typeface="Arial"/>
              <a:sym typeface="Arial"/>
            </a:endParaRPr>
          </a:p>
        </p:txBody>
      </p:sp>
      <p:sp>
        <p:nvSpPr>
          <p:cNvPr id="1130" name="Google Shape;1130;p132"/>
          <p:cNvSpPr txBox="1"/>
          <p:nvPr/>
        </p:nvSpPr>
        <p:spPr>
          <a:xfrm>
            <a:off x="2627625" y="3970756"/>
            <a:ext cx="10407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rgbClr val="FFFFFF"/>
                </a:solidFill>
              </a:rPr>
              <a:t>November</a:t>
            </a:r>
            <a:endParaRPr sz="900" b="0" i="0" u="none" strike="noStrike" cap="none">
              <a:solidFill>
                <a:srgbClr val="000000"/>
              </a:solidFill>
              <a:latin typeface="Arial"/>
              <a:ea typeface="Arial"/>
              <a:cs typeface="Arial"/>
              <a:sym typeface="Arial"/>
            </a:endParaRPr>
          </a:p>
        </p:txBody>
      </p:sp>
      <p:sp>
        <p:nvSpPr>
          <p:cNvPr id="1131" name="Google Shape;1131;p132"/>
          <p:cNvSpPr txBox="1"/>
          <p:nvPr/>
        </p:nvSpPr>
        <p:spPr>
          <a:xfrm>
            <a:off x="4641932" y="3973447"/>
            <a:ext cx="10407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rgbClr val="FFFFFF"/>
                </a:solidFill>
                <a:latin typeface="Calibri"/>
                <a:ea typeface="Calibri"/>
                <a:cs typeface="Calibri"/>
                <a:sym typeface="Calibri"/>
              </a:rPr>
              <a:t>Januari</a:t>
            </a:r>
            <a:endParaRPr sz="900" b="1" i="0" u="none" strike="noStrike" cap="none">
              <a:solidFill>
                <a:srgbClr val="FFFFFF"/>
              </a:solidFill>
              <a:latin typeface="Calibri"/>
              <a:ea typeface="Calibri"/>
              <a:cs typeface="Calibri"/>
              <a:sym typeface="Calibri"/>
            </a:endParaRPr>
          </a:p>
        </p:txBody>
      </p:sp>
      <p:cxnSp>
        <p:nvCxnSpPr>
          <p:cNvPr id="1132" name="Google Shape;1132;p132"/>
          <p:cNvCxnSpPr/>
          <p:nvPr/>
        </p:nvCxnSpPr>
        <p:spPr>
          <a:xfrm rot="10800000">
            <a:off x="3426625" y="4157075"/>
            <a:ext cx="3000" cy="553800"/>
          </a:xfrm>
          <a:prstGeom prst="straightConnector1">
            <a:avLst/>
          </a:prstGeom>
          <a:noFill/>
          <a:ln w="12700" cap="sq" cmpd="sng">
            <a:solidFill>
              <a:srgbClr val="F0D70F"/>
            </a:solidFill>
            <a:prstDash val="solid"/>
            <a:round/>
            <a:headEnd type="diamond" w="med" len="med"/>
            <a:tailEnd type="none" w="sm" len="sm"/>
          </a:ln>
        </p:spPr>
      </p:cxnSp>
      <p:sp>
        <p:nvSpPr>
          <p:cNvPr id="1133" name="Google Shape;1133;p132"/>
          <p:cNvSpPr txBox="1"/>
          <p:nvPr/>
        </p:nvSpPr>
        <p:spPr>
          <a:xfrm>
            <a:off x="2498321" y="4360043"/>
            <a:ext cx="865200" cy="3378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r>
              <a:rPr lang="en" sz="1238">
                <a:solidFill>
                  <a:srgbClr val="373636"/>
                </a:solidFill>
                <a:latin typeface="Calibri"/>
                <a:ea typeface="Calibri"/>
                <a:cs typeface="Calibri"/>
                <a:sym typeface="Calibri"/>
              </a:rPr>
              <a:t>23</a:t>
            </a:r>
            <a:endParaRPr sz="105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None/>
            </a:pPr>
            <a:r>
              <a:rPr lang="en" sz="750" b="1" i="0" u="none" strike="noStrike" cap="none">
                <a:solidFill>
                  <a:srgbClr val="373636"/>
                </a:solidFill>
                <a:latin typeface="Calibri"/>
                <a:ea typeface="Calibri"/>
                <a:cs typeface="Calibri"/>
                <a:sym typeface="Calibri"/>
              </a:rPr>
              <a:t>Thematische werkgroep 3</a:t>
            </a:r>
            <a:endParaRPr sz="1800" b="1" i="0" u="none" strike="noStrike" cap="none">
              <a:solidFill>
                <a:srgbClr val="373636"/>
              </a:solidFill>
              <a:latin typeface="Calibri"/>
              <a:ea typeface="Calibri"/>
              <a:cs typeface="Calibri"/>
              <a:sym typeface="Calibri"/>
            </a:endParaRPr>
          </a:p>
        </p:txBody>
      </p:sp>
      <p:sp>
        <p:nvSpPr>
          <p:cNvPr id="1134" name="Google Shape;1134;p132"/>
          <p:cNvSpPr txBox="1"/>
          <p:nvPr/>
        </p:nvSpPr>
        <p:spPr>
          <a:xfrm>
            <a:off x="4448800" y="3439875"/>
            <a:ext cx="909900" cy="38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38">
                <a:solidFill>
                  <a:srgbClr val="373636"/>
                </a:solidFill>
                <a:latin typeface="Calibri"/>
                <a:ea typeface="Calibri"/>
                <a:cs typeface="Calibri"/>
                <a:sym typeface="Calibri"/>
              </a:rPr>
              <a:t>21</a:t>
            </a:r>
            <a:endParaRPr sz="1350" b="0" i="0" u="none" strike="noStrike" cap="none">
              <a:solidFill>
                <a:srgbClr val="373636"/>
              </a:solidFill>
              <a:latin typeface="Calibri"/>
              <a:ea typeface="Calibri"/>
              <a:cs typeface="Calibri"/>
              <a:sym typeface="Calibri"/>
            </a:endParaRPr>
          </a:p>
          <a:p>
            <a:pPr marL="0" marR="0" lvl="0" indent="0" algn="l" rtl="0">
              <a:lnSpc>
                <a:spcPct val="100000"/>
              </a:lnSpc>
              <a:spcBef>
                <a:spcPts val="0"/>
              </a:spcBef>
              <a:spcAft>
                <a:spcPts val="0"/>
              </a:spcAft>
              <a:buNone/>
            </a:pPr>
            <a:r>
              <a:rPr lang="en" sz="750" b="1">
                <a:solidFill>
                  <a:srgbClr val="373636"/>
                </a:solidFill>
                <a:latin typeface="Calibri"/>
                <a:ea typeface="Calibri"/>
                <a:cs typeface="Calibri"/>
                <a:sym typeface="Calibri"/>
              </a:rPr>
              <a:t>Thematische werkgroep 4</a:t>
            </a:r>
            <a:endParaRPr sz="1050" b="1" i="0" u="none" strike="noStrike" cap="none">
              <a:solidFill>
                <a:srgbClr val="000000"/>
              </a:solidFill>
              <a:latin typeface="Arial"/>
              <a:ea typeface="Arial"/>
              <a:cs typeface="Arial"/>
              <a:sym typeface="Arial"/>
            </a:endParaRPr>
          </a:p>
        </p:txBody>
      </p:sp>
      <p:sp>
        <p:nvSpPr>
          <p:cNvPr id="1135" name="Google Shape;1135;p132"/>
          <p:cNvSpPr txBox="1"/>
          <p:nvPr/>
        </p:nvSpPr>
        <p:spPr>
          <a:xfrm>
            <a:off x="3669426" y="3970700"/>
            <a:ext cx="9726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a:t>December</a:t>
            </a:r>
            <a:endParaRPr sz="900" b="0" i="0" u="none" strike="noStrike" cap="none">
              <a:solidFill>
                <a:srgbClr val="000000"/>
              </a:solidFill>
              <a:latin typeface="Arial"/>
              <a:ea typeface="Arial"/>
              <a:cs typeface="Arial"/>
              <a:sym typeface="Arial"/>
            </a:endParaRPr>
          </a:p>
        </p:txBody>
      </p:sp>
      <p:cxnSp>
        <p:nvCxnSpPr>
          <p:cNvPr id="1136" name="Google Shape;1136;p132"/>
          <p:cNvCxnSpPr/>
          <p:nvPr/>
        </p:nvCxnSpPr>
        <p:spPr>
          <a:xfrm flipH="1">
            <a:off x="1214150" y="3427275"/>
            <a:ext cx="6300" cy="543600"/>
          </a:xfrm>
          <a:prstGeom prst="straightConnector1">
            <a:avLst/>
          </a:prstGeom>
          <a:noFill/>
          <a:ln w="12700" cap="sq" cmpd="sng">
            <a:solidFill>
              <a:srgbClr val="F0D70F"/>
            </a:solidFill>
            <a:prstDash val="solid"/>
            <a:round/>
            <a:headEnd type="diamond" w="med" len="med"/>
            <a:tailEnd type="none" w="sm" len="sm"/>
          </a:ln>
        </p:spPr>
      </p:cxnSp>
      <p:cxnSp>
        <p:nvCxnSpPr>
          <p:cNvPr id="1137" name="Google Shape;1137;p132"/>
          <p:cNvCxnSpPr/>
          <p:nvPr/>
        </p:nvCxnSpPr>
        <p:spPr>
          <a:xfrm rot="10800000">
            <a:off x="2433738" y="3438304"/>
            <a:ext cx="6300" cy="534000"/>
          </a:xfrm>
          <a:prstGeom prst="straightConnector1">
            <a:avLst/>
          </a:prstGeom>
          <a:noFill/>
          <a:ln w="12700" cap="sq" cmpd="sng">
            <a:solidFill>
              <a:srgbClr val="6B6B6B"/>
            </a:solidFill>
            <a:prstDash val="solid"/>
            <a:round/>
            <a:headEnd type="none" w="sm" len="sm"/>
            <a:tailEnd type="diamond" w="med" len="med"/>
          </a:ln>
        </p:spPr>
      </p:cxnSp>
      <p:sp>
        <p:nvSpPr>
          <p:cNvPr id="1138" name="Google Shape;1138;p132"/>
          <p:cNvSpPr txBox="1"/>
          <p:nvPr/>
        </p:nvSpPr>
        <p:spPr>
          <a:xfrm>
            <a:off x="2509886" y="3412336"/>
            <a:ext cx="909900" cy="604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38" b="0" i="0" u="none" strike="noStrike" cap="none">
                <a:solidFill>
                  <a:srgbClr val="373636"/>
                </a:solidFill>
                <a:latin typeface="Calibri"/>
                <a:ea typeface="Calibri"/>
                <a:cs typeface="Calibri"/>
                <a:sym typeface="Calibri"/>
              </a:rPr>
              <a:t>2</a:t>
            </a:r>
            <a:r>
              <a:rPr lang="en" sz="1238">
                <a:solidFill>
                  <a:srgbClr val="373636"/>
                </a:solidFill>
                <a:latin typeface="Calibri"/>
                <a:ea typeface="Calibri"/>
                <a:cs typeface="Calibri"/>
                <a:sym typeface="Calibri"/>
              </a:rPr>
              <a:t>6</a:t>
            </a:r>
            <a:endParaRPr sz="1350" b="0" i="0" u="none" strike="noStrike" cap="none">
              <a:solidFill>
                <a:srgbClr val="373636"/>
              </a:solidFill>
              <a:latin typeface="Calibri"/>
              <a:ea typeface="Calibri"/>
              <a:cs typeface="Calibri"/>
              <a:sym typeface="Calibri"/>
            </a:endParaRPr>
          </a:p>
          <a:p>
            <a:pPr marL="0" marR="0" lvl="0" indent="0" algn="l" rtl="0">
              <a:lnSpc>
                <a:spcPct val="100000"/>
              </a:lnSpc>
              <a:spcBef>
                <a:spcPts val="0"/>
              </a:spcBef>
              <a:spcAft>
                <a:spcPts val="0"/>
              </a:spcAft>
              <a:buNone/>
            </a:pPr>
            <a:r>
              <a:rPr lang="en" sz="750" b="1" i="0" u="none" strike="noStrike" cap="none">
                <a:solidFill>
                  <a:srgbClr val="373636"/>
                </a:solidFill>
                <a:latin typeface="Calibri"/>
                <a:ea typeface="Calibri"/>
                <a:cs typeface="Calibri"/>
                <a:sym typeface="Calibri"/>
              </a:rPr>
              <a:t>Thematische werkgroep </a:t>
            </a:r>
            <a:r>
              <a:rPr lang="en" sz="750" b="1">
                <a:solidFill>
                  <a:srgbClr val="373636"/>
                </a:solidFill>
                <a:latin typeface="Calibri"/>
                <a:ea typeface="Calibri"/>
                <a:cs typeface="Calibri"/>
                <a:sym typeface="Calibri"/>
              </a:rPr>
              <a:t>2</a:t>
            </a:r>
            <a:endParaRPr sz="750" b="0" i="0" u="none" strike="noStrike" cap="none">
              <a:solidFill>
                <a:srgbClr val="373636"/>
              </a:solidFill>
              <a:latin typeface="Calibri"/>
              <a:ea typeface="Calibri"/>
              <a:cs typeface="Calibri"/>
              <a:sym typeface="Calibri"/>
            </a:endParaRPr>
          </a:p>
        </p:txBody>
      </p:sp>
      <p:sp>
        <p:nvSpPr>
          <p:cNvPr id="1139" name="Google Shape;1139;p132"/>
          <p:cNvSpPr txBox="1"/>
          <p:nvPr/>
        </p:nvSpPr>
        <p:spPr>
          <a:xfrm>
            <a:off x="6655925" y="3974947"/>
            <a:ext cx="1040700" cy="178500"/>
          </a:xfrm>
          <a:prstGeom prst="rect">
            <a:avLst/>
          </a:prstGeom>
          <a:solidFill>
            <a:srgbClr val="6B6B6B"/>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rgbClr val="FFFFFF"/>
                </a:solidFill>
                <a:latin typeface="Calibri"/>
                <a:ea typeface="Calibri"/>
                <a:cs typeface="Calibri"/>
                <a:sym typeface="Calibri"/>
              </a:rPr>
              <a:t>Maart</a:t>
            </a:r>
            <a:endParaRPr sz="900" b="1" i="0" u="none" strike="noStrike" cap="none">
              <a:solidFill>
                <a:srgbClr val="FFFFFF"/>
              </a:solidFill>
              <a:latin typeface="Calibri"/>
              <a:ea typeface="Calibri"/>
              <a:cs typeface="Calibri"/>
              <a:sym typeface="Calibri"/>
            </a:endParaRPr>
          </a:p>
        </p:txBody>
      </p:sp>
      <p:sp>
        <p:nvSpPr>
          <p:cNvPr id="1140" name="Google Shape;1140;p132"/>
          <p:cNvSpPr txBox="1"/>
          <p:nvPr/>
        </p:nvSpPr>
        <p:spPr>
          <a:xfrm>
            <a:off x="5683419" y="3972200"/>
            <a:ext cx="9726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rgbClr val="373636"/>
                </a:solidFill>
              </a:rPr>
              <a:t>Februari</a:t>
            </a:r>
            <a:endParaRPr sz="900" b="0" i="0" u="none" strike="noStrike" cap="none">
              <a:solidFill>
                <a:srgbClr val="000000"/>
              </a:solidFill>
              <a:latin typeface="Arial"/>
              <a:ea typeface="Arial"/>
              <a:cs typeface="Arial"/>
              <a:sym typeface="Arial"/>
            </a:endParaRPr>
          </a:p>
        </p:txBody>
      </p:sp>
      <p:sp>
        <p:nvSpPr>
          <p:cNvPr id="1141" name="Google Shape;1141;p132"/>
          <p:cNvSpPr txBox="1"/>
          <p:nvPr/>
        </p:nvSpPr>
        <p:spPr>
          <a:xfrm>
            <a:off x="7697425" y="3974950"/>
            <a:ext cx="972600" cy="178500"/>
          </a:xfrm>
          <a:prstGeom prst="rect">
            <a:avLst/>
          </a:prstGeom>
          <a:solidFill>
            <a:srgbClr val="F0D70F"/>
          </a:solidFill>
          <a:ln>
            <a:noFill/>
          </a:ln>
        </p:spPr>
        <p:txBody>
          <a:bodyPr spcFirstLastPara="1" wrap="square" lIns="40500" tIns="40500" rIns="40500" bIns="50625" anchor="ctr" anchorCtr="0">
            <a:noAutofit/>
          </a:bodyPr>
          <a:lstStyle/>
          <a:p>
            <a:pPr marL="0" marR="0" lvl="0" indent="0" algn="ctr" rtl="0">
              <a:lnSpc>
                <a:spcPct val="100000"/>
              </a:lnSpc>
              <a:spcBef>
                <a:spcPts val="0"/>
              </a:spcBef>
              <a:spcAft>
                <a:spcPts val="0"/>
              </a:spcAft>
              <a:buNone/>
            </a:pPr>
            <a:r>
              <a:rPr lang="en" sz="900" b="1">
                <a:solidFill>
                  <a:srgbClr val="373636"/>
                </a:solidFill>
              </a:rPr>
              <a:t>April</a:t>
            </a:r>
            <a:endParaRPr sz="900" b="0" i="0" u="none" strike="noStrike" cap="none">
              <a:solidFill>
                <a:srgbClr val="000000"/>
              </a:solidFill>
              <a:latin typeface="Arial"/>
              <a:ea typeface="Arial"/>
              <a:cs typeface="Arial"/>
              <a:sym typeface="Arial"/>
            </a:endParaRPr>
          </a:p>
        </p:txBody>
      </p:sp>
      <p:sp>
        <p:nvSpPr>
          <p:cNvPr id="1142" name="Google Shape;1142;p132"/>
          <p:cNvSpPr txBox="1"/>
          <p:nvPr/>
        </p:nvSpPr>
        <p:spPr>
          <a:xfrm>
            <a:off x="7635324" y="3480175"/>
            <a:ext cx="1012500" cy="476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endParaRPr sz="750" b="0" i="0" u="none" strike="noStrike" cap="none">
              <a:solidFill>
                <a:srgbClr val="373636"/>
              </a:solidFill>
              <a:latin typeface="Calibri"/>
              <a:ea typeface="Calibri"/>
              <a:cs typeface="Calibri"/>
              <a:sym typeface="Calibri"/>
            </a:endParaRPr>
          </a:p>
        </p:txBody>
      </p:sp>
      <p:sp>
        <p:nvSpPr>
          <p:cNvPr id="1143" name="Google Shape;1143;p132"/>
          <p:cNvSpPr txBox="1"/>
          <p:nvPr/>
        </p:nvSpPr>
        <p:spPr>
          <a:xfrm>
            <a:off x="4213250" y="4217629"/>
            <a:ext cx="865200" cy="543600"/>
          </a:xfrm>
          <a:prstGeom prst="rect">
            <a:avLst/>
          </a:prstGeom>
          <a:solidFill>
            <a:srgbClr val="FFEB00">
              <a:alpha val="23880"/>
            </a:srgbClr>
          </a:solidFill>
          <a:ln>
            <a:noFill/>
          </a:ln>
        </p:spPr>
        <p:txBody>
          <a:bodyPr spcFirstLastPara="1" wrap="square" lIns="0" tIns="0" rIns="0" bIns="0" anchor="b" anchorCtr="0">
            <a:noAutofit/>
          </a:bodyPr>
          <a:lstStyle/>
          <a:p>
            <a:pPr marL="0" lvl="0" indent="0" algn="r" rtl="0">
              <a:spcBef>
                <a:spcPts val="0"/>
              </a:spcBef>
              <a:spcAft>
                <a:spcPts val="0"/>
              </a:spcAft>
              <a:buNone/>
            </a:pPr>
            <a:r>
              <a:rPr lang="en" sz="1238">
                <a:solidFill>
                  <a:srgbClr val="373636"/>
                </a:solidFill>
                <a:latin typeface="Calibri"/>
                <a:ea typeface="Calibri"/>
                <a:cs typeface="Calibri"/>
                <a:sym typeface="Calibri"/>
              </a:rPr>
              <a:t>Te bepalen</a:t>
            </a:r>
            <a:endParaRPr sz="1238">
              <a:solidFill>
                <a:srgbClr val="373636"/>
              </a:solidFill>
              <a:latin typeface="Calibri"/>
              <a:ea typeface="Calibri"/>
              <a:cs typeface="Calibri"/>
              <a:sym typeface="Calibri"/>
            </a:endParaRPr>
          </a:p>
          <a:p>
            <a:pPr marL="0" lvl="0" indent="0" algn="r" rtl="0">
              <a:spcBef>
                <a:spcPts val="0"/>
              </a:spcBef>
              <a:spcAft>
                <a:spcPts val="0"/>
              </a:spcAft>
              <a:buNone/>
            </a:pPr>
            <a:r>
              <a:rPr lang="en" sz="750" b="1">
                <a:solidFill>
                  <a:srgbClr val="373636"/>
                </a:solidFill>
                <a:latin typeface="Calibri"/>
                <a:ea typeface="Calibri"/>
                <a:cs typeface="Calibri"/>
                <a:sym typeface="Calibri"/>
              </a:rPr>
              <a:t>Aanmelden op werkgroep datastandaarden</a:t>
            </a:r>
            <a:endParaRPr sz="1238">
              <a:solidFill>
                <a:srgbClr val="373636"/>
              </a:solidFill>
              <a:latin typeface="Calibri"/>
              <a:ea typeface="Calibri"/>
              <a:cs typeface="Calibri"/>
              <a:sym typeface="Calibri"/>
            </a:endParaRPr>
          </a:p>
        </p:txBody>
      </p:sp>
      <p:cxnSp>
        <p:nvCxnSpPr>
          <p:cNvPr id="1144" name="Google Shape;1144;p132"/>
          <p:cNvCxnSpPr/>
          <p:nvPr/>
        </p:nvCxnSpPr>
        <p:spPr>
          <a:xfrm rot="10800000">
            <a:off x="5162286" y="4160749"/>
            <a:ext cx="0" cy="650700"/>
          </a:xfrm>
          <a:prstGeom prst="straightConnector1">
            <a:avLst/>
          </a:prstGeom>
          <a:noFill/>
          <a:ln w="12700" cap="sq" cmpd="sng">
            <a:solidFill>
              <a:srgbClr val="F0D70F"/>
            </a:solidFill>
            <a:prstDash val="solid"/>
            <a:round/>
            <a:headEnd type="diamond" w="med" len="med"/>
            <a:tailEnd type="none" w="sm" len="sm"/>
          </a:ln>
        </p:spPr>
      </p:cxnSp>
      <p:cxnSp>
        <p:nvCxnSpPr>
          <p:cNvPr id="1145" name="Google Shape;1145;p132"/>
          <p:cNvCxnSpPr/>
          <p:nvPr/>
        </p:nvCxnSpPr>
        <p:spPr>
          <a:xfrm rot="10800000">
            <a:off x="8168736" y="4162386"/>
            <a:ext cx="0" cy="650700"/>
          </a:xfrm>
          <a:prstGeom prst="straightConnector1">
            <a:avLst/>
          </a:prstGeom>
          <a:noFill/>
          <a:ln w="12700" cap="sq" cmpd="sng">
            <a:solidFill>
              <a:srgbClr val="F0D70F"/>
            </a:solidFill>
            <a:prstDash val="solid"/>
            <a:round/>
            <a:headEnd type="diamond" w="med" len="med"/>
            <a:tailEnd type="none" w="sm" len="sm"/>
          </a:ln>
        </p:spPr>
      </p:cxnSp>
      <p:sp>
        <p:nvSpPr>
          <p:cNvPr id="1146" name="Google Shape;1146;p132"/>
          <p:cNvSpPr txBox="1"/>
          <p:nvPr/>
        </p:nvSpPr>
        <p:spPr>
          <a:xfrm>
            <a:off x="6961025" y="4396000"/>
            <a:ext cx="1144500" cy="604200"/>
          </a:xfrm>
          <a:prstGeom prst="rect">
            <a:avLst/>
          </a:prstGeom>
          <a:solidFill>
            <a:srgbClr val="FFEB00">
              <a:alpha val="23880"/>
            </a:srgbClr>
          </a:solidFill>
          <a:ln>
            <a:noFill/>
          </a:ln>
        </p:spPr>
        <p:txBody>
          <a:bodyPr spcFirstLastPara="1" wrap="square" lIns="0" tIns="0" rIns="0" bIns="0" anchor="b" anchorCtr="0">
            <a:noAutofit/>
          </a:bodyPr>
          <a:lstStyle/>
          <a:p>
            <a:pPr marL="0" lvl="0" indent="0" algn="r" rtl="0">
              <a:spcBef>
                <a:spcPts val="0"/>
              </a:spcBef>
              <a:spcAft>
                <a:spcPts val="0"/>
              </a:spcAft>
              <a:buNone/>
            </a:pPr>
            <a:r>
              <a:rPr lang="en" sz="1238">
                <a:solidFill>
                  <a:srgbClr val="373636"/>
                </a:solidFill>
                <a:latin typeface="Calibri"/>
                <a:ea typeface="Calibri"/>
                <a:cs typeface="Calibri"/>
                <a:sym typeface="Calibri"/>
              </a:rPr>
              <a:t>Einde publieke review</a:t>
            </a:r>
            <a:endParaRPr sz="1238">
              <a:solidFill>
                <a:srgbClr val="373636"/>
              </a:solidFill>
              <a:latin typeface="Calibri"/>
              <a:ea typeface="Calibri"/>
              <a:cs typeface="Calibri"/>
              <a:sym typeface="Calibri"/>
            </a:endParaRPr>
          </a:p>
          <a:p>
            <a:pPr marL="0" lvl="0" indent="0" algn="r" rtl="0">
              <a:spcBef>
                <a:spcPts val="0"/>
              </a:spcBef>
              <a:spcAft>
                <a:spcPts val="0"/>
              </a:spcAft>
              <a:buNone/>
            </a:pPr>
            <a:r>
              <a:rPr lang="en" sz="750" b="1">
                <a:solidFill>
                  <a:srgbClr val="373636"/>
                </a:solidFill>
                <a:latin typeface="Calibri"/>
                <a:ea typeface="Calibri"/>
                <a:cs typeface="Calibri"/>
                <a:sym typeface="Calibri"/>
              </a:rPr>
              <a:t>Categoriseren issues, oplossingen voorstellen...</a:t>
            </a:r>
            <a:endParaRPr sz="1238">
              <a:solidFill>
                <a:srgbClr val="373636"/>
              </a:solidFill>
              <a:latin typeface="Calibri"/>
              <a:ea typeface="Calibri"/>
              <a:cs typeface="Calibri"/>
              <a:sym typeface="Calibri"/>
            </a:endParaRPr>
          </a:p>
        </p:txBody>
      </p:sp>
      <p:sp>
        <p:nvSpPr>
          <p:cNvPr id="1147" name="Google Shape;1147;p132"/>
          <p:cNvSpPr txBox="1"/>
          <p:nvPr/>
        </p:nvSpPr>
        <p:spPr>
          <a:xfrm>
            <a:off x="1251236" y="3344765"/>
            <a:ext cx="909900" cy="476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38">
                <a:solidFill>
                  <a:srgbClr val="373636"/>
                </a:solidFill>
                <a:latin typeface="Calibri"/>
                <a:ea typeface="Calibri"/>
                <a:cs typeface="Calibri"/>
                <a:sym typeface="Calibri"/>
              </a:rPr>
              <a:t>30</a:t>
            </a:r>
            <a:endParaRPr sz="1238" b="0" i="0" u="none" strike="noStrike" cap="none">
              <a:solidFill>
                <a:srgbClr val="373636"/>
              </a:solidFill>
              <a:latin typeface="Calibri"/>
              <a:ea typeface="Calibri"/>
              <a:cs typeface="Calibri"/>
              <a:sym typeface="Calibri"/>
            </a:endParaRPr>
          </a:p>
          <a:p>
            <a:pPr marL="0" marR="0" lvl="0" indent="0" algn="l" rtl="0">
              <a:lnSpc>
                <a:spcPct val="100000"/>
              </a:lnSpc>
              <a:spcBef>
                <a:spcPts val="0"/>
              </a:spcBef>
              <a:spcAft>
                <a:spcPts val="0"/>
              </a:spcAft>
              <a:buNone/>
            </a:pPr>
            <a:r>
              <a:rPr lang="en" sz="750" b="1">
                <a:solidFill>
                  <a:srgbClr val="373636"/>
                </a:solidFill>
                <a:latin typeface="Calibri"/>
                <a:ea typeface="Calibri"/>
                <a:cs typeface="Calibri"/>
                <a:sym typeface="Calibri"/>
              </a:rPr>
              <a:t>Start OSLO-traject;</a:t>
            </a:r>
            <a:endParaRPr sz="750" b="1">
              <a:solidFill>
                <a:srgbClr val="373636"/>
              </a:solidFill>
              <a:latin typeface="Calibri"/>
              <a:ea typeface="Calibri"/>
              <a:cs typeface="Calibri"/>
              <a:sym typeface="Calibri"/>
            </a:endParaRPr>
          </a:p>
          <a:p>
            <a:pPr marL="0" marR="0" lvl="0" indent="0" algn="l" rtl="0">
              <a:lnSpc>
                <a:spcPct val="100000"/>
              </a:lnSpc>
              <a:spcBef>
                <a:spcPts val="0"/>
              </a:spcBef>
              <a:spcAft>
                <a:spcPts val="0"/>
              </a:spcAft>
              <a:buNone/>
            </a:pPr>
            <a:r>
              <a:rPr lang="en" sz="750" b="1">
                <a:solidFill>
                  <a:srgbClr val="373636"/>
                </a:solidFill>
                <a:latin typeface="Calibri"/>
                <a:ea typeface="Calibri"/>
                <a:cs typeface="Calibri"/>
                <a:sym typeface="Calibri"/>
              </a:rPr>
              <a:t>1e thematische werkgroep</a:t>
            </a:r>
            <a:endParaRPr sz="750" b="0" i="0" u="none" strike="noStrike" cap="none">
              <a:solidFill>
                <a:srgbClr val="373636"/>
              </a:solidFill>
              <a:latin typeface="Calibri"/>
              <a:ea typeface="Calibri"/>
              <a:cs typeface="Calibri"/>
              <a:sym typeface="Calibri"/>
            </a:endParaRPr>
          </a:p>
        </p:txBody>
      </p:sp>
      <p:sp>
        <p:nvSpPr>
          <p:cNvPr id="1148" name="Google Shape;1148;p132"/>
          <p:cNvSpPr txBox="1"/>
          <p:nvPr/>
        </p:nvSpPr>
        <p:spPr>
          <a:xfrm>
            <a:off x="730425" y="1140338"/>
            <a:ext cx="7949100" cy="1402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b="1"/>
              <a:t>Feedback verkrijgen en verwerken</a:t>
            </a:r>
            <a:endParaRPr sz="1200" b="1"/>
          </a:p>
          <a:p>
            <a:pPr marL="0" marR="0" lvl="0" indent="0" algn="l" rtl="0">
              <a:lnSpc>
                <a:spcPct val="100000"/>
              </a:lnSpc>
              <a:spcBef>
                <a:spcPts val="0"/>
              </a:spcBef>
              <a:spcAft>
                <a:spcPts val="0"/>
              </a:spcAft>
              <a:buNone/>
            </a:pPr>
            <a:endParaRPr sz="1200" b="1"/>
          </a:p>
          <a:p>
            <a:pPr marL="457200" marR="0" lvl="0" indent="-304800" algn="l" rtl="0">
              <a:lnSpc>
                <a:spcPct val="100000"/>
              </a:lnSpc>
              <a:spcBef>
                <a:spcPts val="0"/>
              </a:spcBef>
              <a:spcAft>
                <a:spcPts val="0"/>
              </a:spcAft>
              <a:buSzPts val="1200"/>
              <a:buChar char="●"/>
            </a:pPr>
            <a:r>
              <a:rPr lang="en" sz="1200"/>
              <a:t>Publicatie als kandidaat-standaard op het standaardenregister</a:t>
            </a:r>
            <a:br>
              <a:rPr lang="en" sz="1200"/>
            </a:br>
            <a:endParaRPr sz="1200"/>
          </a:p>
          <a:p>
            <a:pPr marL="457200" marR="0" lvl="0" indent="-304800" algn="l" rtl="0">
              <a:lnSpc>
                <a:spcPct val="100000"/>
              </a:lnSpc>
              <a:spcBef>
                <a:spcPts val="0"/>
              </a:spcBef>
              <a:spcAft>
                <a:spcPts val="0"/>
              </a:spcAft>
              <a:buSzPts val="1200"/>
              <a:buChar char="●"/>
            </a:pPr>
            <a:r>
              <a:rPr lang="en" sz="1200"/>
              <a:t>Via Github vragen, suggesties, etc. loggen</a:t>
            </a:r>
            <a:br>
              <a:rPr lang="en" sz="1200"/>
            </a:br>
            <a:endParaRPr sz="1200"/>
          </a:p>
          <a:p>
            <a:pPr marL="457200" marR="0" lvl="0" indent="-304800" algn="l" rtl="0">
              <a:lnSpc>
                <a:spcPct val="100000"/>
              </a:lnSpc>
              <a:spcBef>
                <a:spcPts val="0"/>
              </a:spcBef>
              <a:spcAft>
                <a:spcPts val="0"/>
              </a:spcAft>
              <a:buSzPts val="1200"/>
              <a:buChar char="●"/>
            </a:pPr>
            <a:r>
              <a:rPr lang="en" sz="1200"/>
              <a:t>Na afloop alle issues categoriseren en via een afsluitend webinar de oplossingen voorstellen</a:t>
            </a:r>
            <a:endParaRPr sz="1200"/>
          </a:p>
        </p:txBody>
      </p:sp>
      <p:cxnSp>
        <p:nvCxnSpPr>
          <p:cNvPr id="1149" name="Google Shape;1149;p132"/>
          <p:cNvCxnSpPr/>
          <p:nvPr/>
        </p:nvCxnSpPr>
        <p:spPr>
          <a:xfrm rot="10800000" flipH="1">
            <a:off x="5158960" y="3487231"/>
            <a:ext cx="1200" cy="494700"/>
          </a:xfrm>
          <a:prstGeom prst="straightConnector1">
            <a:avLst/>
          </a:prstGeom>
          <a:noFill/>
          <a:ln w="12700" cap="sq" cmpd="sng">
            <a:solidFill>
              <a:srgbClr val="6B6B6B"/>
            </a:solidFill>
            <a:prstDash val="solid"/>
            <a:round/>
            <a:headEnd type="none" w="sm" len="sm"/>
            <a:tailEnd type="diamond" w="med" len="med"/>
          </a:ln>
        </p:spPr>
      </p:cxnSp>
      <p:sp>
        <p:nvSpPr>
          <p:cNvPr id="1150" name="Google Shape;1150;p132"/>
          <p:cNvSpPr txBox="1"/>
          <p:nvPr/>
        </p:nvSpPr>
        <p:spPr>
          <a:xfrm>
            <a:off x="5229087" y="3454525"/>
            <a:ext cx="909900" cy="381000"/>
          </a:xfrm>
          <a:prstGeom prst="rect">
            <a:avLst/>
          </a:prstGeom>
          <a:solidFill>
            <a:srgbClr val="FFEB00">
              <a:alpha val="23880"/>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38">
                <a:solidFill>
                  <a:srgbClr val="373636"/>
                </a:solidFill>
                <a:latin typeface="Calibri"/>
                <a:ea typeface="Calibri"/>
                <a:cs typeface="Calibri"/>
                <a:sym typeface="Calibri"/>
              </a:rPr>
              <a:t>Te bepalen</a:t>
            </a:r>
            <a:endParaRPr sz="1350" b="0" i="0" u="none" strike="noStrike" cap="none">
              <a:solidFill>
                <a:srgbClr val="373636"/>
              </a:solidFill>
              <a:latin typeface="Calibri"/>
              <a:ea typeface="Calibri"/>
              <a:cs typeface="Calibri"/>
              <a:sym typeface="Calibri"/>
            </a:endParaRPr>
          </a:p>
          <a:p>
            <a:pPr marL="0" marR="0" lvl="0" indent="0" algn="l" rtl="0">
              <a:lnSpc>
                <a:spcPct val="100000"/>
              </a:lnSpc>
              <a:spcBef>
                <a:spcPts val="0"/>
              </a:spcBef>
              <a:spcAft>
                <a:spcPts val="0"/>
              </a:spcAft>
              <a:buNone/>
            </a:pPr>
            <a:r>
              <a:rPr lang="en" sz="750" b="1">
                <a:solidFill>
                  <a:srgbClr val="373636"/>
                </a:solidFill>
                <a:latin typeface="Calibri"/>
                <a:ea typeface="Calibri"/>
                <a:cs typeface="Calibri"/>
                <a:sym typeface="Calibri"/>
              </a:rPr>
              <a:t>Start publieke review</a:t>
            </a:r>
            <a:endParaRPr sz="1050" b="1"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97"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563" name="Google Shape;563;p9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33"/>
          <p:cNvSpPr txBox="1"/>
          <p:nvPr/>
        </p:nvSpPr>
        <p:spPr>
          <a:xfrm>
            <a:off x="628651" y="1346447"/>
            <a:ext cx="37662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33"/>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1157" name="Google Shape;1157;p133"/>
          <p:cNvSpPr txBox="1"/>
          <p:nvPr/>
        </p:nvSpPr>
        <p:spPr>
          <a:xfrm>
            <a:off x="834191" y="2439483"/>
            <a:ext cx="3560700" cy="1261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00" b="0" i="0" u="none" strike="noStrike" cap="none">
                <a:solidFill>
                  <a:schemeClr val="dk1"/>
                </a:solidFill>
                <a:latin typeface="Arial"/>
                <a:ea typeface="Arial"/>
                <a:cs typeface="Arial"/>
                <a:sym typeface="Arial"/>
              </a:rPr>
              <a:t>Feedback kan gegeven worden via mail naar onderstaande contacten:</a:t>
            </a:r>
            <a:endParaRPr sz="1300">
              <a:solidFill>
                <a:srgbClr val="1B786E"/>
              </a:solidFill>
            </a:endParaRPr>
          </a:p>
          <a:p>
            <a:pPr marL="285750" marR="0" lvl="0" indent="-279400" algn="l" rtl="0">
              <a:lnSpc>
                <a:spcPct val="100000"/>
              </a:lnSpc>
              <a:spcBef>
                <a:spcPts val="0"/>
              </a:spcBef>
              <a:spcAft>
                <a:spcPts val="0"/>
              </a:spcAft>
              <a:buClr>
                <a:srgbClr val="1B786E"/>
              </a:buClr>
              <a:buSzPts val="1300"/>
              <a:buChar char="•"/>
            </a:pPr>
            <a:r>
              <a:rPr lang="en" sz="1300" u="sng">
                <a:solidFill>
                  <a:schemeClr val="hlink"/>
                </a:solidFill>
                <a:hlinkClick r:id="rId3"/>
              </a:rPr>
              <a:t>yves.meersmans@vlaanderen.be</a:t>
            </a:r>
            <a:r>
              <a:rPr lang="en" sz="1300">
                <a:solidFill>
                  <a:srgbClr val="1B786E"/>
                </a:solidFill>
              </a:rPr>
              <a:t> </a:t>
            </a:r>
            <a:endParaRPr sz="1300">
              <a:solidFill>
                <a:srgbClr val="1B786E"/>
              </a:solidFill>
            </a:endParaRPr>
          </a:p>
          <a:p>
            <a:pPr marL="285750" marR="0" lvl="0" indent="-279400" algn="l" rtl="0">
              <a:lnSpc>
                <a:spcPct val="100000"/>
              </a:lnSpc>
              <a:spcBef>
                <a:spcPts val="0"/>
              </a:spcBef>
              <a:spcAft>
                <a:spcPts val="0"/>
              </a:spcAft>
              <a:buClr>
                <a:srgbClr val="1B786E"/>
              </a:buClr>
              <a:buSzPts val="1300"/>
              <a:buChar char="•"/>
            </a:pPr>
            <a:r>
              <a:rPr lang="en" sz="1300" u="sng">
                <a:solidFill>
                  <a:schemeClr val="hlink"/>
                </a:solidFill>
                <a:hlinkClick r:id="rId4"/>
              </a:rPr>
              <a:t>eva.derore@vlaanderen.be</a:t>
            </a:r>
            <a:r>
              <a:rPr lang="en" sz="1300">
                <a:solidFill>
                  <a:srgbClr val="1B786E"/>
                </a:solidFill>
              </a:rPr>
              <a:t>    </a:t>
            </a:r>
            <a:endParaRPr sz="1300">
              <a:solidFill>
                <a:srgbClr val="1B786E"/>
              </a:solidFill>
            </a:endParaRPr>
          </a:p>
          <a:p>
            <a:pPr marL="285750" marR="0" lvl="0" indent="-279400" algn="l" rtl="0">
              <a:lnSpc>
                <a:spcPct val="100000"/>
              </a:lnSpc>
              <a:spcBef>
                <a:spcPts val="0"/>
              </a:spcBef>
              <a:spcAft>
                <a:spcPts val="0"/>
              </a:spcAft>
              <a:buClr>
                <a:srgbClr val="1B786E"/>
              </a:buClr>
              <a:buSzPts val="1300"/>
              <a:buFont typeface="Arial"/>
              <a:buChar char="•"/>
            </a:pPr>
            <a:r>
              <a:rPr lang="en" sz="1300" u="sng">
                <a:solidFill>
                  <a:schemeClr val="hlink"/>
                </a:solidFill>
                <a:hlinkClick r:id="rId5"/>
              </a:rPr>
              <a:t>laurens.vercauteren@vlaanderen.be</a:t>
            </a:r>
            <a:r>
              <a:rPr lang="en" sz="1300">
                <a:solidFill>
                  <a:srgbClr val="1B786E"/>
                </a:solidFill>
              </a:rPr>
              <a:t> </a:t>
            </a:r>
            <a:r>
              <a:rPr lang="en" sz="1500">
                <a:solidFill>
                  <a:srgbClr val="1B786E"/>
                </a:solidFill>
              </a:rPr>
              <a:t> </a:t>
            </a:r>
            <a:endParaRPr sz="1500" b="0" i="0" u="none" strike="noStrike" cap="none">
              <a:solidFill>
                <a:srgbClr val="1B786E"/>
              </a:solidFill>
              <a:latin typeface="Arial"/>
              <a:ea typeface="Arial"/>
              <a:cs typeface="Arial"/>
              <a:sym typeface="Arial"/>
            </a:endParaRPr>
          </a:p>
        </p:txBody>
      </p:sp>
      <p:sp>
        <p:nvSpPr>
          <p:cNvPr id="1158" name="Google Shape;1158;p133"/>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9" name="Google Shape;1159;p133"/>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1160" name="Google Shape;1160;p133"/>
          <p:cNvSpPr txBox="1"/>
          <p:nvPr/>
        </p:nvSpPr>
        <p:spPr>
          <a:xfrm>
            <a:off x="5114189" y="2439483"/>
            <a:ext cx="33561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500" b="0" i="0" u="none" strike="noStrike" cap="none">
                <a:solidFill>
                  <a:schemeClr val="lt1"/>
                </a:solidFill>
                <a:latin typeface="Arial"/>
                <a:ea typeface="Arial"/>
                <a:cs typeface="Arial"/>
                <a:sym typeface="Arial"/>
              </a:rPr>
              <a:t>Feedback kan gegeven worden via GitHub op onderstaande link:</a:t>
            </a:r>
            <a:endParaRPr sz="1300"/>
          </a:p>
          <a:p>
            <a:pPr marL="0" marR="0" lvl="0" indent="0" algn="l" rtl="0">
              <a:lnSpc>
                <a:spcPct val="100000"/>
              </a:lnSpc>
              <a:spcBef>
                <a:spcPts val="0"/>
              </a:spcBef>
              <a:spcAft>
                <a:spcPts val="0"/>
              </a:spcAft>
              <a:buNone/>
            </a:pPr>
            <a:r>
              <a:rPr lang="en" sz="1500" u="sng">
                <a:solidFill>
                  <a:schemeClr val="hlink"/>
                </a:solidFill>
                <a:hlinkClick r:id="rId7"/>
              </a:rPr>
              <a:t>https://github.com/Informatievlaanderen/OSLOthema-loongegevens</a:t>
            </a:r>
            <a:r>
              <a:rPr lang="en" sz="1500">
                <a:solidFill>
                  <a:schemeClr val="lt1"/>
                </a:solidFill>
              </a:rPr>
              <a:t> </a:t>
            </a:r>
            <a:endParaRPr sz="1500" b="0" i="0" u="none" strike="noStrike" cap="none">
              <a:solidFill>
                <a:schemeClr val="lt1"/>
              </a:solidFill>
              <a:latin typeface="Arial"/>
              <a:ea typeface="Arial"/>
              <a:cs typeface="Arial"/>
              <a:sym typeface="Arial"/>
            </a:endParaRPr>
          </a:p>
        </p:txBody>
      </p:sp>
      <p:sp>
        <p:nvSpPr>
          <p:cNvPr id="1161" name="Google Shape;1161;p13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i="0" u="none" strike="noStrike" cap="none">
                <a:solidFill>
                  <a:srgbClr val="000000"/>
                </a:solidFill>
                <a:latin typeface="Arial"/>
                <a:ea typeface="Arial"/>
                <a:cs typeface="Arial"/>
                <a:sym typeface="Arial"/>
              </a:rPr>
              <a:t>Feedback</a:t>
            </a:r>
            <a:endParaRPr/>
          </a:p>
        </p:txBody>
      </p:sp>
      <p:sp>
        <p:nvSpPr>
          <p:cNvPr id="1162" name="Google Shape;1162;p133"/>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34"/>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sz="4800" b="1">
                <a:solidFill>
                  <a:srgbClr val="4C4C4C"/>
                </a:solidFill>
              </a:rPr>
              <a:t>Bedankt!</a:t>
            </a:r>
            <a:endParaRPr sz="4800"/>
          </a:p>
        </p:txBody>
      </p:sp>
      <p:sp>
        <p:nvSpPr>
          <p:cNvPr id="1168" name="Google Shape;1168;p134"/>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35"/>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sz="4800" b="1">
                <a:solidFill>
                  <a:srgbClr val="4C4C4C"/>
                </a:solidFill>
              </a:rPr>
              <a:t>Annex</a:t>
            </a:r>
            <a:endParaRPr sz="4800"/>
          </a:p>
        </p:txBody>
      </p:sp>
      <p:sp>
        <p:nvSpPr>
          <p:cNvPr id="1174" name="Google Shape;1174;p135"/>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36"/>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Definities</a:t>
            </a:r>
            <a:endParaRPr sz="2800" b="0" i="1" u="none" strike="noStrike" cap="none">
              <a:solidFill>
                <a:srgbClr val="000000"/>
              </a:solidFill>
              <a:latin typeface="Arial"/>
              <a:ea typeface="Arial"/>
              <a:cs typeface="Arial"/>
              <a:sym typeface="Arial"/>
            </a:endParaRPr>
          </a:p>
        </p:txBody>
      </p:sp>
      <p:sp>
        <p:nvSpPr>
          <p:cNvPr id="1180" name="Google Shape;1180;p136"/>
          <p:cNvSpPr txBox="1"/>
          <p:nvPr/>
        </p:nvSpPr>
        <p:spPr>
          <a:xfrm>
            <a:off x="628650" y="957800"/>
            <a:ext cx="80835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Af te trekken netto bedragen</a:t>
            </a:r>
            <a:endParaRPr sz="1300" b="1"/>
          </a:p>
          <a:p>
            <a:pPr marL="0" lvl="0" indent="0" algn="l" rtl="0">
              <a:spcBef>
                <a:spcPts val="0"/>
              </a:spcBef>
              <a:spcAft>
                <a:spcPts val="0"/>
              </a:spcAft>
              <a:buNone/>
            </a:pPr>
            <a:r>
              <a:rPr lang="en" sz="1300"/>
              <a:t>= Verplichte inhoudingen door de werkgever. </a:t>
            </a:r>
            <a:endParaRPr sz="1300"/>
          </a:p>
          <a:p>
            <a:pPr marL="0" lvl="0" indent="0" algn="l" rtl="0">
              <a:spcBef>
                <a:spcPts val="0"/>
              </a:spcBef>
              <a:spcAft>
                <a:spcPts val="0"/>
              </a:spcAft>
              <a:buNone/>
            </a:pPr>
            <a:r>
              <a:rPr lang="en" sz="1300" i="1"/>
              <a:t>Usage note: Dit gaat over de sommen voor loonbeslag, loonoverdracht, persoonlijke bijdrage maaltijdcheques, ...</a:t>
            </a:r>
            <a:endParaRPr sz="1300" i="1"/>
          </a:p>
          <a:p>
            <a:pPr marL="0" lvl="0" indent="0" algn="l" rtl="0">
              <a:spcBef>
                <a:spcPts val="0"/>
              </a:spcBef>
              <a:spcAft>
                <a:spcPts val="0"/>
              </a:spcAft>
              <a:buNone/>
            </a:pPr>
            <a:endParaRPr sz="1300" i="1"/>
          </a:p>
          <a:p>
            <a:pPr marL="0" lvl="0" indent="0" algn="l" rtl="0">
              <a:spcBef>
                <a:spcPts val="0"/>
              </a:spcBef>
              <a:spcAft>
                <a:spcPts val="0"/>
              </a:spcAft>
              <a:buNone/>
            </a:pPr>
            <a:r>
              <a:rPr lang="en" sz="1300" b="1"/>
              <a:t>Bedrijfsvoorheffing</a:t>
            </a:r>
            <a:endParaRPr sz="1300"/>
          </a:p>
          <a:p>
            <a:pPr marL="0" lvl="0" indent="0" algn="l" rtl="0">
              <a:spcBef>
                <a:spcPts val="0"/>
              </a:spcBef>
              <a:spcAft>
                <a:spcPts val="0"/>
              </a:spcAft>
              <a:buNone/>
            </a:pPr>
            <a:r>
              <a:rPr lang="en" sz="1300"/>
              <a:t>= Voorschot op de definitieve inkomstenbelasting. </a:t>
            </a:r>
            <a:endParaRPr sz="1300"/>
          </a:p>
          <a:p>
            <a:pPr marL="0" lvl="0" indent="0" algn="l" rtl="0">
              <a:spcBef>
                <a:spcPts val="0"/>
              </a:spcBef>
              <a:spcAft>
                <a:spcPts val="0"/>
              </a:spcAft>
              <a:buNone/>
            </a:pPr>
            <a:r>
              <a:rPr lang="en" sz="1300" i="1"/>
              <a:t>Usage note: Het bedrag van de bedrijfsvoorheffing wordt bepaald door loonhoogte, burgerlijke staat, gezinssituatie, … De bedrijfsvoorheffing wordt ingehouden op het totaal belastbare loon. </a:t>
            </a:r>
            <a:endParaRPr sz="1300" i="1"/>
          </a:p>
          <a:p>
            <a:pPr marL="0" lvl="0" indent="0" algn="l" rtl="0">
              <a:spcBef>
                <a:spcPts val="0"/>
              </a:spcBef>
              <a:spcAft>
                <a:spcPts val="0"/>
              </a:spcAft>
              <a:buNone/>
            </a:pPr>
            <a:endParaRPr sz="1300"/>
          </a:p>
          <a:p>
            <a:pPr marL="0" lvl="0" indent="0" algn="l" rtl="0">
              <a:spcBef>
                <a:spcPts val="0"/>
              </a:spcBef>
              <a:spcAft>
                <a:spcPts val="0"/>
              </a:spcAft>
              <a:buNone/>
            </a:pPr>
            <a:r>
              <a:rPr lang="en" sz="1300" b="1"/>
              <a:t>Brutoloon</a:t>
            </a:r>
            <a:endParaRPr sz="1300"/>
          </a:p>
          <a:p>
            <a:pPr marL="0" lvl="0" indent="0" algn="l" rtl="0">
              <a:spcBef>
                <a:spcPts val="0"/>
              </a:spcBef>
              <a:spcAft>
                <a:spcPts val="0"/>
              </a:spcAft>
              <a:buNone/>
            </a:pPr>
            <a:r>
              <a:rPr lang="en" sz="1300"/>
              <a:t>= De som van alle loonelementen voor sociale en fiscale inhoudingen. </a:t>
            </a:r>
            <a:endParaRPr sz="1300"/>
          </a:p>
          <a:p>
            <a:pPr marL="0" lvl="0" indent="0" algn="l" rtl="0">
              <a:spcBef>
                <a:spcPts val="0"/>
              </a:spcBef>
              <a:spcAft>
                <a:spcPts val="0"/>
              </a:spcAft>
              <a:buNone/>
            </a:pPr>
            <a:r>
              <a:rPr lang="en" sz="1300" i="1"/>
              <a:t>Usage note: Dit gaat over de sommen voor gepresteerde arbeid, betaalde afwezigheden, toeslagen, premies, ...</a:t>
            </a:r>
            <a:endParaRPr sz="13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37"/>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Definities</a:t>
            </a:r>
            <a:endParaRPr sz="2800" b="0" i="1" u="none" strike="noStrike" cap="none">
              <a:solidFill>
                <a:srgbClr val="000000"/>
              </a:solidFill>
              <a:latin typeface="Arial"/>
              <a:ea typeface="Arial"/>
              <a:cs typeface="Arial"/>
              <a:sym typeface="Arial"/>
            </a:endParaRPr>
          </a:p>
        </p:txBody>
      </p:sp>
      <p:sp>
        <p:nvSpPr>
          <p:cNvPr id="1186" name="Google Shape;1186;p137"/>
          <p:cNvSpPr txBox="1"/>
          <p:nvPr/>
        </p:nvSpPr>
        <p:spPr>
          <a:xfrm>
            <a:off x="628650" y="957800"/>
            <a:ext cx="8083500" cy="3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Nettoloon</a:t>
            </a:r>
            <a:endParaRPr sz="1300"/>
          </a:p>
          <a:p>
            <a:pPr marL="0" lvl="0" indent="0" algn="l" rtl="0">
              <a:spcBef>
                <a:spcPts val="0"/>
              </a:spcBef>
              <a:spcAft>
                <a:spcPts val="0"/>
              </a:spcAft>
              <a:buNone/>
            </a:pPr>
            <a:r>
              <a:rPr lang="en" sz="1300"/>
              <a:t>= Het nettoloon is het brutoloon waar de sociale zekerheidsbijdrage en de bedrijfsvoorheffing van afgetrokken zijn.</a:t>
            </a:r>
            <a:endParaRPr b="1"/>
          </a:p>
          <a:p>
            <a:pPr marL="0" lvl="0" indent="0" algn="l" rtl="0">
              <a:spcBef>
                <a:spcPts val="0"/>
              </a:spcBef>
              <a:spcAft>
                <a:spcPts val="0"/>
              </a:spcAft>
              <a:buNone/>
            </a:pPr>
            <a:endParaRPr b="1"/>
          </a:p>
          <a:p>
            <a:pPr marL="0" lvl="0" indent="0" algn="l" rtl="0">
              <a:spcBef>
                <a:spcPts val="0"/>
              </a:spcBef>
              <a:spcAft>
                <a:spcPts val="0"/>
              </a:spcAft>
              <a:buNone/>
            </a:pPr>
            <a:r>
              <a:rPr lang="en" sz="1300" b="1"/>
              <a:t>Netto gestort loon</a:t>
            </a:r>
            <a:endParaRPr sz="1300" b="1"/>
          </a:p>
          <a:p>
            <a:pPr marL="0" lvl="0" indent="0" algn="l" rtl="0">
              <a:spcBef>
                <a:spcPts val="0"/>
              </a:spcBef>
              <a:spcAft>
                <a:spcPts val="0"/>
              </a:spcAft>
              <a:buNone/>
            </a:pPr>
            <a:r>
              <a:rPr lang="en" sz="1300"/>
              <a:t>= Het werkelijk gestorte loon op de rekening van de persoon.</a:t>
            </a:r>
            <a:endParaRPr sz="1300"/>
          </a:p>
          <a:p>
            <a:pPr marL="0" lvl="0" indent="0" algn="l" rtl="0">
              <a:spcBef>
                <a:spcPts val="0"/>
              </a:spcBef>
              <a:spcAft>
                <a:spcPts val="0"/>
              </a:spcAft>
              <a:buNone/>
            </a:pPr>
            <a:r>
              <a:rPr lang="en" sz="1300" i="1"/>
              <a:t>Usage note: Het netto gestort loon kan verschillen van het nettoloon. Dit kan voorkomen bij een herberekening van een voorgaande maand, een onkostennota, ...</a:t>
            </a:r>
            <a:endParaRPr sz="1300" i="1"/>
          </a:p>
          <a:p>
            <a:pPr marL="0" lvl="0" indent="0" algn="l" rtl="0">
              <a:spcBef>
                <a:spcPts val="0"/>
              </a:spcBef>
              <a:spcAft>
                <a:spcPts val="0"/>
              </a:spcAft>
              <a:buNone/>
            </a:pPr>
            <a:endParaRPr sz="1300" i="1"/>
          </a:p>
          <a:p>
            <a:pPr marL="0" lvl="0" indent="0" algn="l" rtl="0">
              <a:spcBef>
                <a:spcPts val="0"/>
              </a:spcBef>
              <a:spcAft>
                <a:spcPts val="0"/>
              </a:spcAft>
              <a:buNone/>
            </a:pPr>
            <a:r>
              <a:rPr lang="en" sz="1300" b="1"/>
              <a:t>Schuldbemiddeling</a:t>
            </a:r>
            <a:endParaRPr sz="1300"/>
          </a:p>
          <a:p>
            <a:pPr marL="0" lvl="0" indent="0" algn="l" rtl="0">
              <a:spcBef>
                <a:spcPts val="0"/>
              </a:spcBef>
              <a:spcAft>
                <a:spcPts val="0"/>
              </a:spcAft>
              <a:buNone/>
            </a:pPr>
            <a:r>
              <a:rPr lang="en" sz="1300">
                <a:solidFill>
                  <a:schemeClr val="accent6"/>
                </a:solidFill>
              </a:rPr>
              <a:t>= Bij schuldbemiddeling wordt een instantie ingeschakeld die een afbetalingsplan opstelt voor het betalen van schulden aan de schuldeisers. Het loon van een persoon wordt naar de schuldbemiddelaar gestort, die het volgens de opgestelde regeling spendeert.</a:t>
            </a:r>
            <a:endParaRPr sz="1300">
              <a:solidFill>
                <a:schemeClr val="accent6"/>
              </a:solidFill>
            </a:endParaRPr>
          </a:p>
          <a:p>
            <a:pPr marL="0" lvl="0" indent="0" algn="l" rtl="0">
              <a:spcBef>
                <a:spcPts val="0"/>
              </a:spcBef>
              <a:spcAft>
                <a:spcPts val="0"/>
              </a:spcAft>
              <a:buNone/>
            </a:pPr>
            <a:endParaRPr sz="1300"/>
          </a:p>
          <a:p>
            <a:pPr marL="0" lvl="0" indent="0" algn="l" rtl="0">
              <a:spcBef>
                <a:spcPts val="0"/>
              </a:spcBef>
              <a:spcAft>
                <a:spcPts val="0"/>
              </a:spcAft>
              <a:buNone/>
            </a:pPr>
            <a:r>
              <a:rPr lang="en" sz="1300" b="1"/>
              <a:t>Periodiciteit verloning</a:t>
            </a:r>
            <a:endParaRPr sz="1300"/>
          </a:p>
          <a:p>
            <a:pPr marL="0" lvl="0" indent="0" algn="l" rtl="0">
              <a:spcBef>
                <a:spcPts val="0"/>
              </a:spcBef>
              <a:spcAft>
                <a:spcPts val="0"/>
              </a:spcAft>
              <a:buNone/>
            </a:pPr>
            <a:r>
              <a:rPr lang="en" sz="1300"/>
              <a:t>= Heeft betrekking op het verschil tussen een éénmalige verloning en een periodieke verloning.</a:t>
            </a:r>
            <a:endParaRPr sz="1300" i="1"/>
          </a:p>
        </p:txBody>
      </p:sp>
      <p:sp>
        <p:nvSpPr>
          <p:cNvPr id="1187" name="Google Shape;1187;p137"/>
          <p:cNvSpPr/>
          <p:nvPr/>
        </p:nvSpPr>
        <p:spPr>
          <a:xfrm>
            <a:off x="4250775" y="3467050"/>
            <a:ext cx="4432500" cy="22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i="1"/>
              <a:t>Verder aan te vullen o.b.v. input soc. secretariaten</a:t>
            </a:r>
            <a:endParaRPr i="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38"/>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Definities</a:t>
            </a:r>
            <a:endParaRPr sz="2800" b="0" i="1" u="none" strike="noStrike" cap="none">
              <a:solidFill>
                <a:srgbClr val="000000"/>
              </a:solidFill>
              <a:latin typeface="Arial"/>
              <a:ea typeface="Arial"/>
              <a:cs typeface="Arial"/>
              <a:sym typeface="Arial"/>
            </a:endParaRPr>
          </a:p>
        </p:txBody>
      </p:sp>
      <p:sp>
        <p:nvSpPr>
          <p:cNvPr id="1193" name="Google Shape;1193;p138"/>
          <p:cNvSpPr txBox="1"/>
          <p:nvPr/>
        </p:nvSpPr>
        <p:spPr>
          <a:xfrm>
            <a:off x="628650" y="957800"/>
            <a:ext cx="8083500" cy="281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Supplementaire belastbare bedragen</a:t>
            </a:r>
            <a:endParaRPr sz="1300"/>
          </a:p>
          <a:p>
            <a:pPr marL="0" lvl="0" indent="0" algn="l" rtl="0">
              <a:spcBef>
                <a:spcPts val="0"/>
              </a:spcBef>
              <a:spcAft>
                <a:spcPts val="0"/>
              </a:spcAft>
              <a:buNone/>
            </a:pPr>
            <a:r>
              <a:rPr lang="en" sz="1300"/>
              <a:t>= Bijkomende sommen die aan het brutoloon toegevoegd worden. Deze zijn vrijgesteld van inhoudingen voor de sociale zekerheid.</a:t>
            </a:r>
            <a:endParaRPr sz="1300"/>
          </a:p>
          <a:p>
            <a:pPr marL="0" lvl="0" indent="0" algn="l" rtl="0">
              <a:spcBef>
                <a:spcPts val="0"/>
              </a:spcBef>
              <a:spcAft>
                <a:spcPts val="0"/>
              </a:spcAft>
              <a:buNone/>
            </a:pPr>
            <a:r>
              <a:rPr lang="en" sz="1300" i="1"/>
              <a:t>Usage note:  gewaarborgd maandloon ziekte, dubbel vakantiegeld, ...</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Supplementaire netto bedragen</a:t>
            </a:r>
            <a:endParaRPr b="1"/>
          </a:p>
          <a:p>
            <a:pPr marL="0" lvl="0" indent="0" algn="l" rtl="0">
              <a:spcBef>
                <a:spcPts val="0"/>
              </a:spcBef>
              <a:spcAft>
                <a:spcPts val="0"/>
              </a:spcAft>
              <a:buNone/>
            </a:pPr>
            <a:r>
              <a:rPr lang="en" sz="1300"/>
              <a:t>= Bijkomende netto sommen die aan het nettoloon toegevoegd worden. Deze zijn vrijgesteld van belastingen en RSZ.</a:t>
            </a:r>
            <a:endParaRPr sz="1300"/>
          </a:p>
          <a:p>
            <a:pPr marL="0" lvl="0" indent="0" algn="l" rtl="0">
              <a:spcBef>
                <a:spcPts val="0"/>
              </a:spcBef>
              <a:spcAft>
                <a:spcPts val="0"/>
              </a:spcAft>
              <a:buNone/>
            </a:pPr>
            <a:r>
              <a:rPr lang="en" sz="1300" i="1"/>
              <a:t>Usage note: onkostenvergoeding, verplaatsingskosten, … </a:t>
            </a:r>
            <a:endParaRPr sz="1300" i="1"/>
          </a:p>
          <a:p>
            <a:pPr marL="0" lvl="0" indent="0" algn="l" rtl="0">
              <a:spcBef>
                <a:spcPts val="0"/>
              </a:spcBef>
              <a:spcAft>
                <a:spcPts val="0"/>
              </a:spcAft>
              <a:buNone/>
            </a:pPr>
            <a:endParaRPr sz="1300" i="1"/>
          </a:p>
          <a:p>
            <a:pPr marL="0" lvl="0" indent="0" algn="l" rtl="0">
              <a:spcBef>
                <a:spcPts val="0"/>
              </a:spcBef>
              <a:spcAft>
                <a:spcPts val="0"/>
              </a:spcAft>
              <a:buNone/>
            </a:pPr>
            <a:r>
              <a:rPr lang="en" sz="1300" b="1"/>
              <a:t>Verloningsperiode</a:t>
            </a:r>
            <a:endParaRPr sz="1300"/>
          </a:p>
          <a:p>
            <a:pPr marL="0" lvl="0" indent="0" algn="l" rtl="0">
              <a:spcBef>
                <a:spcPts val="0"/>
              </a:spcBef>
              <a:spcAft>
                <a:spcPts val="0"/>
              </a:spcAft>
              <a:buNone/>
            </a:pPr>
            <a:r>
              <a:rPr lang="en" sz="1300"/>
              <a:t>= Een bepaalde tijdsduur met een start- en eindmoment die dient als referentie voor de bepaling van het brutoloon.</a:t>
            </a:r>
            <a:endParaRPr sz="13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39"/>
          <p:cNvSpPr txBox="1"/>
          <p:nvPr/>
        </p:nvSpPr>
        <p:spPr>
          <a:xfrm>
            <a:off x="628650" y="273849"/>
            <a:ext cx="7886700" cy="1352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2800" b="1"/>
              <a:t>Definities</a:t>
            </a:r>
            <a:endParaRPr sz="2800" b="0" i="1" u="none" strike="noStrike" cap="none">
              <a:solidFill>
                <a:srgbClr val="000000"/>
              </a:solidFill>
              <a:latin typeface="Arial"/>
              <a:ea typeface="Arial"/>
              <a:cs typeface="Arial"/>
              <a:sym typeface="Arial"/>
            </a:endParaRPr>
          </a:p>
        </p:txBody>
      </p:sp>
      <p:sp>
        <p:nvSpPr>
          <p:cNvPr id="1199" name="Google Shape;1199;p139"/>
          <p:cNvSpPr txBox="1"/>
          <p:nvPr/>
        </p:nvSpPr>
        <p:spPr>
          <a:xfrm>
            <a:off x="628650" y="957800"/>
            <a:ext cx="80835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t>Contractperiode</a:t>
            </a:r>
            <a:endParaRPr sz="1300"/>
          </a:p>
          <a:p>
            <a:pPr marL="0" lvl="0" indent="0" algn="l" rtl="0">
              <a:spcBef>
                <a:spcPts val="0"/>
              </a:spcBef>
              <a:spcAft>
                <a:spcPts val="0"/>
              </a:spcAft>
              <a:buNone/>
            </a:pPr>
            <a:r>
              <a:rPr lang="en" sz="1300"/>
              <a:t>= Periode waarover in een arbeidscontract een overeenkomst is afgesloten. Een contractperiode heeft een begindatum, en in sommige gevallen een einddatum. Dat is dan de uitdienstdatum.</a:t>
            </a:r>
            <a:endParaRPr sz="1300"/>
          </a:p>
          <a:p>
            <a:pPr marL="0" lvl="0" indent="0" algn="l" rtl="0">
              <a:spcBef>
                <a:spcPts val="0"/>
              </a:spcBef>
              <a:spcAft>
                <a:spcPts val="0"/>
              </a:spcAft>
              <a:buNone/>
            </a:pPr>
            <a:r>
              <a:rPr lang="en" sz="1300" i="1"/>
              <a:t>Usage note: indien de uitdienstdatum niet vermeld wordt, wordt deze impliciet verondersteld er niet te zijn.</a:t>
            </a:r>
            <a:endParaRPr sz="1300" i="1"/>
          </a:p>
          <a:p>
            <a:pPr marL="0" lvl="0" indent="0" algn="l" rtl="0">
              <a:spcBef>
                <a:spcPts val="0"/>
              </a:spcBef>
              <a:spcAft>
                <a:spcPts val="0"/>
              </a:spcAft>
              <a:buNone/>
            </a:pPr>
            <a:endParaRPr sz="1300"/>
          </a:p>
          <a:p>
            <a:pPr marL="0" lvl="0" indent="0" algn="l" rtl="0">
              <a:spcBef>
                <a:spcPts val="0"/>
              </a:spcBef>
              <a:spcAft>
                <a:spcPts val="0"/>
              </a:spcAft>
              <a:buNone/>
            </a:pPr>
            <a:r>
              <a:rPr lang="en" sz="1300" b="1"/>
              <a:t>Overeenkomst</a:t>
            </a:r>
            <a:endParaRPr sz="1300"/>
          </a:p>
          <a:p>
            <a:pPr marL="0" lvl="0" indent="0" algn="l" rtl="0">
              <a:spcBef>
                <a:spcPts val="0"/>
              </a:spcBef>
              <a:spcAft>
                <a:spcPts val="0"/>
              </a:spcAft>
              <a:buNone/>
            </a:pPr>
            <a:r>
              <a:rPr lang="en" sz="1300">
                <a:solidFill>
                  <a:schemeClr val="accent6"/>
                </a:solidFill>
              </a:rPr>
              <a:t>= voltijds/deeltijds</a:t>
            </a:r>
            <a:endParaRPr sz="1300" b="1"/>
          </a:p>
          <a:p>
            <a:pPr marL="0" lvl="0" indent="0" algn="l" rtl="0">
              <a:spcBef>
                <a:spcPts val="0"/>
              </a:spcBef>
              <a:spcAft>
                <a:spcPts val="0"/>
              </a:spcAft>
              <a:buNone/>
            </a:pPr>
            <a:endParaRPr sz="1300" b="1"/>
          </a:p>
          <a:p>
            <a:pPr marL="0" lvl="0" indent="0" algn="l" rtl="0">
              <a:spcBef>
                <a:spcPts val="0"/>
              </a:spcBef>
              <a:spcAft>
                <a:spcPts val="0"/>
              </a:spcAft>
              <a:buNone/>
            </a:pPr>
            <a:r>
              <a:rPr lang="en" sz="1300" b="1"/>
              <a:t>Statuut</a:t>
            </a:r>
            <a:endParaRPr sz="1300"/>
          </a:p>
          <a:p>
            <a:pPr marL="0" lvl="0" indent="0" algn="l" rtl="0">
              <a:spcBef>
                <a:spcPts val="0"/>
              </a:spcBef>
              <a:spcAft>
                <a:spcPts val="0"/>
              </a:spcAft>
              <a:buNone/>
            </a:pPr>
            <a:r>
              <a:rPr lang="en" sz="1300">
                <a:solidFill>
                  <a:schemeClr val="accent6"/>
                </a:solidFill>
              </a:rPr>
              <a:t>= Werknemer, ambtenaar, student, …</a:t>
            </a:r>
            <a:endParaRPr sz="1300">
              <a:solidFill>
                <a:schemeClr val="accent6"/>
              </a:solidFill>
            </a:endParaRPr>
          </a:p>
          <a:p>
            <a:pPr marL="0" lvl="0" indent="0" algn="l" rtl="0">
              <a:spcBef>
                <a:spcPts val="0"/>
              </a:spcBef>
              <a:spcAft>
                <a:spcPts val="0"/>
              </a:spcAft>
              <a:buNone/>
            </a:pPr>
            <a:endParaRPr sz="1300">
              <a:solidFill>
                <a:schemeClr val="accent6"/>
              </a:solidFill>
            </a:endParaRPr>
          </a:p>
          <a:p>
            <a:pPr marL="0" lvl="0" indent="0" algn="l" rtl="0">
              <a:spcBef>
                <a:spcPts val="0"/>
              </a:spcBef>
              <a:spcAft>
                <a:spcPts val="0"/>
              </a:spcAft>
              <a:buNone/>
            </a:pPr>
            <a:r>
              <a:rPr lang="en" sz="1300" b="1">
                <a:solidFill>
                  <a:schemeClr val="dk1"/>
                </a:solidFill>
              </a:rPr>
              <a:t>Tewerkstellingsbreuk </a:t>
            </a:r>
            <a:endParaRPr sz="1300" b="1">
              <a:solidFill>
                <a:schemeClr val="dk1"/>
              </a:solidFill>
            </a:endParaRPr>
          </a:p>
          <a:p>
            <a:pPr marL="0" lvl="0" indent="0" algn="l" rtl="0">
              <a:spcBef>
                <a:spcPts val="0"/>
              </a:spcBef>
              <a:spcAft>
                <a:spcPts val="0"/>
              </a:spcAft>
              <a:buNone/>
            </a:pPr>
            <a:r>
              <a:rPr lang="en" sz="1300" b="1">
                <a:solidFill>
                  <a:schemeClr val="accent6"/>
                </a:solidFill>
              </a:rPr>
              <a:t>= </a:t>
            </a:r>
            <a:r>
              <a:rPr lang="en" sz="1300">
                <a:solidFill>
                  <a:schemeClr val="accent6"/>
                </a:solidFill>
              </a:rPr>
              <a:t>Het gemiddeld aantal uren per week waarin de werknemer geacht wordt te werken op basis van zijn contract, gedeeld door het gemiddeld aantal uren per week waarin een modelpersoon geacht wordt te werken.</a:t>
            </a:r>
            <a:endParaRPr sz="1300" b="1">
              <a:solidFill>
                <a:schemeClr val="accent6"/>
              </a:solidFill>
            </a:endParaRPr>
          </a:p>
        </p:txBody>
      </p:sp>
      <p:sp>
        <p:nvSpPr>
          <p:cNvPr id="1200" name="Google Shape;1200;p139"/>
          <p:cNvSpPr/>
          <p:nvPr/>
        </p:nvSpPr>
        <p:spPr>
          <a:xfrm>
            <a:off x="2107225" y="2221400"/>
            <a:ext cx="4432500" cy="22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i="1"/>
              <a:t>Verder aan te vullen o.b.v. input soc. secretariaten</a:t>
            </a:r>
            <a:endParaRPr i="1"/>
          </a:p>
        </p:txBody>
      </p:sp>
      <p:sp>
        <p:nvSpPr>
          <p:cNvPr id="1201" name="Google Shape;1201;p139"/>
          <p:cNvSpPr/>
          <p:nvPr/>
        </p:nvSpPr>
        <p:spPr>
          <a:xfrm>
            <a:off x="3494900" y="2814975"/>
            <a:ext cx="4432500" cy="22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i="1"/>
              <a:t>Verder aan te vullen o.b.v. input soc. secretariaten</a:t>
            </a:r>
            <a:endParaRPr i="1"/>
          </a:p>
        </p:txBody>
      </p:sp>
      <p:sp>
        <p:nvSpPr>
          <p:cNvPr id="1202" name="Google Shape;1202;p139"/>
          <p:cNvSpPr/>
          <p:nvPr/>
        </p:nvSpPr>
        <p:spPr>
          <a:xfrm>
            <a:off x="1425900" y="3865300"/>
            <a:ext cx="4432500" cy="22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i="1"/>
              <a:t>Verder aan te vullen o.b.v. input soc. secretariaten</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000" b="1"/>
              <a:t>Agenda</a:t>
            </a:r>
            <a:endParaRPr sz="1200"/>
          </a:p>
        </p:txBody>
      </p:sp>
      <p:pic>
        <p:nvPicPr>
          <p:cNvPr id="569" name="Google Shape;569;p98"/>
          <p:cNvPicPr preferRelativeResize="0"/>
          <p:nvPr/>
        </p:nvPicPr>
        <p:blipFill rotWithShape="1">
          <a:blip r:embed="rId3">
            <a:alphaModFix amt="40000"/>
          </a:blip>
          <a:srcRect l="36146" r="27790"/>
          <a:stretch/>
        </p:blipFill>
        <p:spPr>
          <a:xfrm>
            <a:off x="6361550" y="2675"/>
            <a:ext cx="2782449" cy="5143501"/>
          </a:xfrm>
          <a:prstGeom prst="rect">
            <a:avLst/>
          </a:prstGeom>
          <a:noFill/>
          <a:ln>
            <a:noFill/>
          </a:ln>
        </p:spPr>
      </p:pic>
      <p:sp>
        <p:nvSpPr>
          <p:cNvPr id="570" name="Google Shape;570;p98"/>
          <p:cNvSpPr txBox="1"/>
          <p:nvPr/>
        </p:nvSpPr>
        <p:spPr>
          <a:xfrm>
            <a:off x="2420100" y="169115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rgbClr val="666666"/>
                </a:solidFill>
              </a:rPr>
              <a:t>Welkom			5 min</a:t>
            </a:r>
            <a:endParaRPr sz="1000" dirty="0">
              <a:solidFill>
                <a:srgbClr val="666666"/>
              </a:solidFill>
            </a:endParaRPr>
          </a:p>
        </p:txBody>
      </p:sp>
      <p:sp>
        <p:nvSpPr>
          <p:cNvPr id="571" name="Google Shape;571;p98"/>
          <p:cNvSpPr/>
          <p:nvPr/>
        </p:nvSpPr>
        <p:spPr>
          <a:xfrm>
            <a:off x="2229302" y="2616419"/>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572" name="Google Shape;572;p98"/>
          <p:cNvCxnSpPr>
            <a:stCxn id="573" idx="4"/>
            <a:endCxn id="574" idx="4"/>
          </p:cNvCxnSpPr>
          <p:nvPr/>
        </p:nvCxnSpPr>
        <p:spPr>
          <a:xfrm flipH="1">
            <a:off x="2268602" y="1858827"/>
            <a:ext cx="1200" cy="1987200"/>
          </a:xfrm>
          <a:prstGeom prst="straightConnector1">
            <a:avLst/>
          </a:prstGeom>
          <a:noFill/>
          <a:ln w="28575" cap="flat" cmpd="sng">
            <a:solidFill>
              <a:srgbClr val="7D7D7D"/>
            </a:solidFill>
            <a:prstDash val="solid"/>
            <a:round/>
            <a:headEnd type="none" w="med" len="med"/>
            <a:tailEnd type="none" w="med" len="med"/>
          </a:ln>
        </p:spPr>
      </p:cxnSp>
      <p:sp>
        <p:nvSpPr>
          <p:cNvPr id="575" name="Google Shape;575;p98"/>
          <p:cNvSpPr/>
          <p:nvPr/>
        </p:nvSpPr>
        <p:spPr>
          <a:xfrm>
            <a:off x="2229302" y="2194816"/>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6" name="Google Shape;576;p98"/>
          <p:cNvSpPr/>
          <p:nvPr/>
        </p:nvSpPr>
        <p:spPr>
          <a:xfrm>
            <a:off x="2229302" y="2979885"/>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7" name="Google Shape;577;p98"/>
          <p:cNvSpPr/>
          <p:nvPr/>
        </p:nvSpPr>
        <p:spPr>
          <a:xfrm>
            <a:off x="2229302" y="3396874"/>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3" name="Google Shape;573;p98"/>
          <p:cNvSpPr/>
          <p:nvPr/>
        </p:nvSpPr>
        <p:spPr>
          <a:xfrm>
            <a:off x="2229302" y="1777827"/>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8" name="Google Shape;578;p98"/>
          <p:cNvSpPr txBox="1"/>
          <p:nvPr/>
        </p:nvSpPr>
        <p:spPr>
          <a:xfrm>
            <a:off x="2420100" y="21081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Samenvatting sinds vorige workshop	15 min</a:t>
            </a:r>
            <a:endParaRPr sz="1000">
              <a:solidFill>
                <a:srgbClr val="666666"/>
              </a:solidFill>
            </a:endParaRPr>
          </a:p>
        </p:txBody>
      </p:sp>
      <p:sp>
        <p:nvSpPr>
          <p:cNvPr id="579" name="Google Shape;579;p98"/>
          <p:cNvSpPr txBox="1"/>
          <p:nvPr/>
        </p:nvSpPr>
        <p:spPr>
          <a:xfrm>
            <a:off x="2420100" y="252510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Voorstelling nieuwe iteratie datamodel	30 min</a:t>
            </a:r>
            <a:endParaRPr sz="1000">
              <a:solidFill>
                <a:srgbClr val="666666"/>
              </a:solidFill>
            </a:endParaRPr>
          </a:p>
        </p:txBody>
      </p:sp>
      <p:sp>
        <p:nvSpPr>
          <p:cNvPr id="580" name="Google Shape;580;p98"/>
          <p:cNvSpPr txBox="1"/>
          <p:nvPr/>
        </p:nvSpPr>
        <p:spPr>
          <a:xfrm>
            <a:off x="2420100" y="330405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rgbClr val="666666"/>
                </a:solidFill>
              </a:rPr>
              <a:t>Openstaande vragen		30 min</a:t>
            </a:r>
            <a:endParaRPr sz="1000" dirty="0">
              <a:solidFill>
                <a:srgbClr val="666666"/>
              </a:solidFill>
            </a:endParaRPr>
          </a:p>
        </p:txBody>
      </p:sp>
      <p:sp>
        <p:nvSpPr>
          <p:cNvPr id="581" name="Google Shape;581;p98"/>
          <p:cNvSpPr txBox="1"/>
          <p:nvPr/>
        </p:nvSpPr>
        <p:spPr>
          <a:xfrm>
            <a:off x="2420100" y="2902350"/>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rgbClr val="666666"/>
                </a:solidFill>
              </a:rPr>
              <a:t>Uitgewerkte use cases		30 min</a:t>
            </a:r>
            <a:endParaRPr sz="1000" dirty="0">
              <a:solidFill>
                <a:srgbClr val="666666"/>
              </a:solidFill>
            </a:endParaRPr>
          </a:p>
        </p:txBody>
      </p:sp>
      <p:sp>
        <p:nvSpPr>
          <p:cNvPr id="582" name="Google Shape;582;p98"/>
          <p:cNvSpPr/>
          <p:nvPr/>
        </p:nvSpPr>
        <p:spPr>
          <a:xfrm>
            <a:off x="649800" y="2686350"/>
            <a:ext cx="1579500" cy="3000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         15 min. pauze</a:t>
            </a:r>
            <a:endParaRPr sz="1100"/>
          </a:p>
        </p:txBody>
      </p:sp>
      <p:pic>
        <p:nvPicPr>
          <p:cNvPr id="583" name="Google Shape;583;p98"/>
          <p:cNvPicPr preferRelativeResize="0"/>
          <p:nvPr/>
        </p:nvPicPr>
        <p:blipFill rotWithShape="1">
          <a:blip r:embed="rId4">
            <a:alphaModFix/>
          </a:blip>
          <a:srcRect l="21775" r="23125"/>
          <a:stretch/>
        </p:blipFill>
        <p:spPr>
          <a:xfrm>
            <a:off x="705800" y="2686350"/>
            <a:ext cx="314871" cy="300000"/>
          </a:xfrm>
          <a:prstGeom prst="rect">
            <a:avLst/>
          </a:prstGeom>
          <a:noFill/>
          <a:ln>
            <a:noFill/>
          </a:ln>
        </p:spPr>
      </p:pic>
      <p:sp>
        <p:nvSpPr>
          <p:cNvPr id="574" name="Google Shape;574;p98"/>
          <p:cNvSpPr/>
          <p:nvPr/>
        </p:nvSpPr>
        <p:spPr>
          <a:xfrm>
            <a:off x="2227952" y="3764924"/>
            <a:ext cx="81000" cy="81000"/>
          </a:xfrm>
          <a:prstGeom prst="ellipse">
            <a:avLst/>
          </a:prstGeom>
          <a:solidFill>
            <a:srgbClr val="7D7D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4" name="Google Shape;584;p98"/>
          <p:cNvSpPr txBox="1"/>
          <p:nvPr/>
        </p:nvSpPr>
        <p:spPr>
          <a:xfrm>
            <a:off x="2420100" y="3678225"/>
            <a:ext cx="46863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rPr>
              <a:t>Q&amp;A en volgende stappen		10 min</a:t>
            </a:r>
            <a:endParaRPr sz="100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99"/>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p>
            <a:pPr marL="0" lvl="0" indent="0" algn="r" rtl="0">
              <a:lnSpc>
                <a:spcPct val="102702"/>
              </a:lnSpc>
              <a:spcBef>
                <a:spcPts val="0"/>
              </a:spcBef>
              <a:spcAft>
                <a:spcPts val="0"/>
              </a:spcAft>
              <a:buSzPts val="3700"/>
              <a:buNone/>
            </a:pPr>
            <a:r>
              <a:rPr lang="en" b="1">
                <a:solidFill>
                  <a:srgbClr val="4C4C4C"/>
                </a:solidFill>
              </a:rPr>
              <a:t>Samenvatting van de vorige workshop </a:t>
            </a:r>
            <a:endParaRPr/>
          </a:p>
          <a:p>
            <a:pPr marL="0" lvl="0" indent="0" algn="r" rtl="0">
              <a:lnSpc>
                <a:spcPct val="102702"/>
              </a:lnSpc>
              <a:spcBef>
                <a:spcPts val="0"/>
              </a:spcBef>
              <a:spcAft>
                <a:spcPts val="0"/>
              </a:spcAft>
              <a:buSzPts val="3700"/>
              <a:buNone/>
            </a:pPr>
            <a:endParaRPr/>
          </a:p>
        </p:txBody>
      </p:sp>
      <p:sp>
        <p:nvSpPr>
          <p:cNvPr id="590" name="Google Shape;590;p99"/>
          <p:cNvSpPr/>
          <p:nvPr/>
        </p:nvSpPr>
        <p:spPr>
          <a:xfrm>
            <a:off x="-3133" y="782"/>
            <a:ext cx="328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1" name="Google Shape;591;p99"/>
          <p:cNvSpPr txBox="1">
            <a:spLocks noGrp="1"/>
          </p:cNvSpPr>
          <p:nvPr>
            <p:ph type="subTitle" idx="1"/>
          </p:nvPr>
        </p:nvSpPr>
        <p:spPr>
          <a:xfrm>
            <a:off x="1813994" y="3848751"/>
            <a:ext cx="6858000" cy="1241700"/>
          </a:xfrm>
          <a:prstGeom prst="rect">
            <a:avLst/>
          </a:prstGeom>
          <a:noFill/>
          <a:ln>
            <a:noFill/>
          </a:ln>
        </p:spPr>
        <p:txBody>
          <a:bodyPr spcFirstLastPara="1" wrap="square" lIns="91425" tIns="91425" rIns="91425" bIns="91425" anchor="t" anchorCtr="0">
            <a:normAutofit/>
          </a:bodyPr>
          <a:lstStyle/>
          <a:p>
            <a:pPr marL="0" lvl="0" indent="0" algn="r" rtl="0">
              <a:lnSpc>
                <a:spcPct val="90000"/>
              </a:lnSpc>
              <a:spcBef>
                <a:spcPts val="300"/>
              </a:spcBef>
              <a:spcAft>
                <a:spcPts val="0"/>
              </a:spcAft>
              <a:buSzPts val="1980"/>
              <a:buNone/>
            </a:pPr>
            <a:endParaRPr b="1">
              <a:solidFill>
                <a:srgbClr val="4C4C4C"/>
              </a:solidFill>
              <a:latin typeface="Arial"/>
              <a:ea typeface="Arial"/>
              <a:cs typeface="Arial"/>
              <a:sym typeface="Arial"/>
            </a:endParaRPr>
          </a:p>
          <a:p>
            <a:pPr marL="0" lvl="0" indent="0" algn="r" rtl="0">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100"/>
          <p:cNvSpPr/>
          <p:nvPr/>
        </p:nvSpPr>
        <p:spPr>
          <a:xfrm>
            <a:off x="636450" y="4351625"/>
            <a:ext cx="1435800" cy="654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0"/>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2400" b="1"/>
              <a:t>Wat hebben we gedaan in de vorige werkgroep?</a:t>
            </a:r>
            <a:endParaRPr sz="2400" b="1"/>
          </a:p>
        </p:txBody>
      </p:sp>
      <p:pic>
        <p:nvPicPr>
          <p:cNvPr id="598" name="Google Shape;598;p100"/>
          <p:cNvPicPr preferRelativeResize="0"/>
          <p:nvPr/>
        </p:nvPicPr>
        <p:blipFill>
          <a:blip r:embed="rId3">
            <a:alphaModFix/>
          </a:blip>
          <a:stretch>
            <a:fillRect/>
          </a:stretch>
        </p:blipFill>
        <p:spPr>
          <a:xfrm>
            <a:off x="660675" y="1126613"/>
            <a:ext cx="662201" cy="654125"/>
          </a:xfrm>
          <a:prstGeom prst="rect">
            <a:avLst/>
          </a:prstGeom>
          <a:noFill/>
          <a:ln>
            <a:noFill/>
          </a:ln>
        </p:spPr>
      </p:pic>
      <p:sp>
        <p:nvSpPr>
          <p:cNvPr id="599" name="Google Shape;599;p100"/>
          <p:cNvSpPr txBox="1"/>
          <p:nvPr/>
        </p:nvSpPr>
        <p:spPr>
          <a:xfrm>
            <a:off x="1480125" y="1126625"/>
            <a:ext cx="4037100" cy="286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300" b="1"/>
              <a:t>Voorstelling nieuwe iteratie datamodel</a:t>
            </a:r>
            <a:endParaRPr sz="1100"/>
          </a:p>
          <a:p>
            <a:pPr marL="457200" marR="0" lvl="0" indent="0" algn="l" rtl="0">
              <a:lnSpc>
                <a:spcPct val="100000"/>
              </a:lnSpc>
              <a:spcBef>
                <a:spcPts val="0"/>
              </a:spcBef>
              <a:spcAft>
                <a:spcPts val="0"/>
              </a:spcAft>
              <a:buNone/>
            </a:pPr>
            <a:endParaRPr sz="1000"/>
          </a:p>
        </p:txBody>
      </p:sp>
      <p:pic>
        <p:nvPicPr>
          <p:cNvPr id="600" name="Google Shape;600;p100"/>
          <p:cNvPicPr preferRelativeResize="0"/>
          <p:nvPr/>
        </p:nvPicPr>
        <p:blipFill>
          <a:blip r:embed="rId4">
            <a:alphaModFix/>
          </a:blip>
          <a:stretch>
            <a:fillRect/>
          </a:stretch>
        </p:blipFill>
        <p:spPr>
          <a:xfrm>
            <a:off x="694938" y="3858450"/>
            <a:ext cx="710654" cy="654125"/>
          </a:xfrm>
          <a:prstGeom prst="rect">
            <a:avLst/>
          </a:prstGeom>
          <a:noFill/>
          <a:ln>
            <a:noFill/>
          </a:ln>
        </p:spPr>
      </p:pic>
      <p:sp>
        <p:nvSpPr>
          <p:cNvPr id="601" name="Google Shape;601;p100"/>
          <p:cNvSpPr txBox="1"/>
          <p:nvPr/>
        </p:nvSpPr>
        <p:spPr>
          <a:xfrm>
            <a:off x="1572950" y="3858447"/>
            <a:ext cx="6242100" cy="1019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300" b="1"/>
              <a:t>Definities behandeld</a:t>
            </a:r>
            <a:endParaRPr sz="1300" b="1"/>
          </a:p>
          <a:p>
            <a:pPr marL="0" marR="0" lvl="0" indent="0" algn="l" rtl="0">
              <a:lnSpc>
                <a:spcPct val="100000"/>
              </a:lnSpc>
              <a:spcBef>
                <a:spcPts val="0"/>
              </a:spcBef>
              <a:spcAft>
                <a:spcPts val="0"/>
              </a:spcAft>
              <a:buNone/>
            </a:pPr>
            <a:endParaRPr sz="1200" b="1"/>
          </a:p>
          <a:p>
            <a:pPr marL="457200" marR="0" lvl="0" indent="-292100" algn="l" rtl="0">
              <a:lnSpc>
                <a:spcPct val="100000"/>
              </a:lnSpc>
              <a:spcBef>
                <a:spcPts val="0"/>
              </a:spcBef>
              <a:spcAft>
                <a:spcPts val="0"/>
              </a:spcAft>
              <a:buSzPts val="1000"/>
              <a:buChar char="●"/>
            </a:pPr>
            <a:r>
              <a:rPr lang="en" sz="1000"/>
              <a:t>Bespreking van belangrijkste elementen in definities</a:t>
            </a:r>
            <a:endParaRPr sz="1000"/>
          </a:p>
          <a:p>
            <a:pPr marL="457200" marR="0" lvl="0" indent="-292100" algn="l" rtl="0">
              <a:lnSpc>
                <a:spcPct val="100000"/>
              </a:lnSpc>
              <a:spcBef>
                <a:spcPts val="0"/>
              </a:spcBef>
              <a:spcAft>
                <a:spcPts val="0"/>
              </a:spcAft>
              <a:buSzPts val="1000"/>
              <a:buChar char="●"/>
            </a:pPr>
            <a:r>
              <a:rPr lang="en" sz="1000"/>
              <a:t>Fijnstemming en duidelijkheid rond terminologie en verwoording</a:t>
            </a:r>
            <a:endParaRPr sz="1000"/>
          </a:p>
        </p:txBody>
      </p:sp>
      <p:sp>
        <p:nvSpPr>
          <p:cNvPr id="602" name="Google Shape;602;p100"/>
          <p:cNvSpPr txBox="1"/>
          <p:nvPr/>
        </p:nvSpPr>
        <p:spPr>
          <a:xfrm>
            <a:off x="1480125" y="1650350"/>
            <a:ext cx="17319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Verwijderd</a:t>
            </a:r>
            <a:endParaRPr sz="1000" b="1"/>
          </a:p>
          <a:p>
            <a:pPr marL="0" lvl="0" indent="0" algn="ctr" rtl="0">
              <a:spcBef>
                <a:spcPts val="0"/>
              </a:spcBef>
              <a:spcAft>
                <a:spcPts val="0"/>
              </a:spcAft>
              <a:buNone/>
            </a:pPr>
            <a:endParaRPr sz="1000" b="1"/>
          </a:p>
          <a:p>
            <a:pPr marL="0" lvl="0" indent="0" algn="l" rtl="0">
              <a:spcBef>
                <a:spcPts val="0"/>
              </a:spcBef>
              <a:spcAft>
                <a:spcPts val="0"/>
              </a:spcAft>
              <a:buNone/>
            </a:pPr>
            <a:r>
              <a:rPr lang="en" sz="1000" i="1"/>
              <a:t>‘aantal personen feitelijk ten laste’ </a:t>
            </a:r>
            <a:endParaRPr sz="1000"/>
          </a:p>
          <a:p>
            <a:pPr marL="0" lvl="0" indent="0" algn="l" rtl="0">
              <a:spcBef>
                <a:spcPts val="0"/>
              </a:spcBef>
              <a:spcAft>
                <a:spcPts val="0"/>
              </a:spcAft>
              <a:buNone/>
            </a:pPr>
            <a:endParaRPr>
              <a:latin typeface="Proxima Nova"/>
              <a:ea typeface="Proxima Nova"/>
              <a:cs typeface="Proxima Nova"/>
              <a:sym typeface="Proxima Nova"/>
            </a:endParaRPr>
          </a:p>
        </p:txBody>
      </p:sp>
      <p:cxnSp>
        <p:nvCxnSpPr>
          <p:cNvPr id="603" name="Google Shape;603;p100"/>
          <p:cNvCxnSpPr/>
          <p:nvPr/>
        </p:nvCxnSpPr>
        <p:spPr>
          <a:xfrm>
            <a:off x="3212025" y="1613600"/>
            <a:ext cx="6000" cy="1957200"/>
          </a:xfrm>
          <a:prstGeom prst="straightConnector1">
            <a:avLst/>
          </a:prstGeom>
          <a:noFill/>
          <a:ln w="9525" cap="flat" cmpd="sng">
            <a:solidFill>
              <a:schemeClr val="dk2"/>
            </a:solidFill>
            <a:prstDash val="solid"/>
            <a:round/>
            <a:headEnd type="none" w="med" len="med"/>
            <a:tailEnd type="none" w="med" len="med"/>
          </a:ln>
        </p:spPr>
      </p:cxnSp>
      <p:sp>
        <p:nvSpPr>
          <p:cNvPr id="604" name="Google Shape;604;p100"/>
          <p:cNvSpPr txBox="1"/>
          <p:nvPr/>
        </p:nvSpPr>
        <p:spPr>
          <a:xfrm>
            <a:off x="3212025" y="1650350"/>
            <a:ext cx="2662200" cy="1877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Aangepast</a:t>
            </a:r>
            <a:endParaRPr sz="1000" b="1"/>
          </a:p>
          <a:p>
            <a:pPr marL="0" lvl="0" indent="0" algn="l" rtl="0">
              <a:spcBef>
                <a:spcPts val="0"/>
              </a:spcBef>
              <a:spcAft>
                <a:spcPts val="0"/>
              </a:spcAft>
              <a:buNone/>
            </a:pPr>
            <a:endParaRPr sz="1000" b="1"/>
          </a:p>
          <a:p>
            <a:pPr marL="457200" lvl="0" indent="-292100" algn="l" rtl="0">
              <a:spcBef>
                <a:spcPts val="0"/>
              </a:spcBef>
              <a:spcAft>
                <a:spcPts val="0"/>
              </a:spcAft>
              <a:buSzPts val="1000"/>
              <a:buChar char="●"/>
            </a:pPr>
            <a:r>
              <a:rPr lang="en" sz="1000" i="1"/>
              <a:t>‘Basisloon’ </a:t>
            </a:r>
            <a:r>
              <a:rPr lang="en" sz="1000"/>
              <a:t>werd aangepast naar </a:t>
            </a:r>
            <a:r>
              <a:rPr lang="en" sz="1000" i="1"/>
              <a:t>‘Brutoloon’</a:t>
            </a:r>
            <a:br>
              <a:rPr lang="en" sz="1000" i="1"/>
            </a:br>
            <a:endParaRPr sz="1000" i="1"/>
          </a:p>
          <a:p>
            <a:pPr marL="457200" lvl="0" indent="-292100" algn="l" rtl="0">
              <a:spcBef>
                <a:spcPts val="0"/>
              </a:spcBef>
              <a:spcAft>
                <a:spcPts val="0"/>
              </a:spcAft>
              <a:buSzPts val="1000"/>
              <a:buChar char="●"/>
            </a:pPr>
            <a:r>
              <a:rPr lang="en" sz="1000"/>
              <a:t>Betere terminologie voor </a:t>
            </a:r>
            <a:r>
              <a:rPr lang="en" sz="1000" i="1"/>
              <a:t>‘Statuut’</a:t>
            </a:r>
            <a:r>
              <a:rPr lang="en" sz="1000"/>
              <a:t>, </a:t>
            </a:r>
            <a:r>
              <a:rPr lang="en" sz="1000" i="1"/>
              <a:t>‘Overeenkomst’ </a:t>
            </a:r>
            <a:r>
              <a:rPr lang="en" sz="1000"/>
              <a:t>en </a:t>
            </a:r>
            <a:r>
              <a:rPr lang="en" sz="1000" i="1"/>
              <a:t>‘Tewerkstellingsbreuk’</a:t>
            </a:r>
            <a:br>
              <a:rPr lang="en" sz="1000" i="1"/>
            </a:br>
            <a:endParaRPr sz="1000" i="1"/>
          </a:p>
          <a:p>
            <a:pPr marL="457200" lvl="0" indent="-292100" algn="l" rtl="0">
              <a:spcBef>
                <a:spcPts val="0"/>
              </a:spcBef>
              <a:spcAft>
                <a:spcPts val="0"/>
              </a:spcAft>
              <a:buSzPts val="1000"/>
              <a:buChar char="●"/>
            </a:pPr>
            <a:r>
              <a:rPr lang="en" sz="1000" i="1"/>
              <a:t>‘aantal personen fiscaal ten laste’</a:t>
            </a:r>
            <a:r>
              <a:rPr lang="en" sz="1000"/>
              <a:t> plaatsen bij klasse Arbeidsrelatie</a:t>
            </a:r>
            <a:endParaRPr>
              <a:latin typeface="Proxima Nova"/>
              <a:ea typeface="Proxima Nova"/>
              <a:cs typeface="Proxima Nova"/>
              <a:sym typeface="Proxima Nova"/>
            </a:endParaRPr>
          </a:p>
        </p:txBody>
      </p:sp>
      <p:sp>
        <p:nvSpPr>
          <p:cNvPr id="605" name="Google Shape;605;p100"/>
          <p:cNvSpPr txBox="1"/>
          <p:nvPr/>
        </p:nvSpPr>
        <p:spPr>
          <a:xfrm>
            <a:off x="5899775" y="1684350"/>
            <a:ext cx="30624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Toegevoegd</a:t>
            </a:r>
            <a:endParaRPr sz="1000" b="1"/>
          </a:p>
          <a:p>
            <a:pPr marL="0" lvl="0" indent="0" algn="ctr" rtl="0">
              <a:spcBef>
                <a:spcPts val="0"/>
              </a:spcBef>
              <a:spcAft>
                <a:spcPts val="0"/>
              </a:spcAft>
              <a:buNone/>
            </a:pPr>
            <a:endParaRPr sz="1000" b="1"/>
          </a:p>
          <a:p>
            <a:pPr marL="457200" lvl="0" indent="-292100" algn="l" rtl="0">
              <a:spcBef>
                <a:spcPts val="0"/>
              </a:spcBef>
              <a:spcAft>
                <a:spcPts val="0"/>
              </a:spcAft>
              <a:buSzPts val="1000"/>
              <a:buChar char="●"/>
            </a:pPr>
            <a:r>
              <a:rPr lang="en" sz="1000"/>
              <a:t>Containerbegrippen bij klasse Arbeidsloon (o.a. </a:t>
            </a:r>
            <a:r>
              <a:rPr lang="en" sz="1000" i="1"/>
              <a:t>inhoudingen sociale zekerheid, supplementaire belastbare bedragen</a:t>
            </a:r>
            <a:r>
              <a:rPr lang="en" sz="1000"/>
              <a:t>, …) </a:t>
            </a:r>
            <a:br>
              <a:rPr lang="en" sz="1000"/>
            </a:br>
            <a:endParaRPr sz="1000"/>
          </a:p>
          <a:p>
            <a:pPr marL="457200" lvl="0" indent="-292100" algn="l" rtl="0">
              <a:spcBef>
                <a:spcPts val="0"/>
              </a:spcBef>
              <a:spcAft>
                <a:spcPts val="0"/>
              </a:spcAft>
              <a:buSzPts val="1000"/>
              <a:buChar char="●"/>
            </a:pPr>
            <a:r>
              <a:rPr lang="en" sz="1000" i="1"/>
              <a:t>‘Bankrekeningnummer’ </a:t>
            </a:r>
            <a:r>
              <a:rPr lang="en" sz="1000"/>
              <a:t>bij klasse Persoon</a:t>
            </a:r>
            <a:br>
              <a:rPr lang="en" sz="1000"/>
            </a:br>
            <a:endParaRPr sz="1000"/>
          </a:p>
          <a:p>
            <a:pPr marL="457200" lvl="0" indent="-292100" algn="l" rtl="0">
              <a:spcBef>
                <a:spcPts val="0"/>
              </a:spcBef>
              <a:spcAft>
                <a:spcPts val="0"/>
              </a:spcAft>
              <a:buSzPts val="1000"/>
              <a:buChar char="●"/>
            </a:pPr>
            <a:r>
              <a:rPr lang="en" sz="1000"/>
              <a:t>Nieuwe attributen bij klasse Arbeidsloon (o.a. </a:t>
            </a:r>
            <a:r>
              <a:rPr lang="en" sz="1000" i="1"/>
              <a:t>nettoloon, periodiciteit verloning</a:t>
            </a:r>
            <a:r>
              <a:rPr lang="en" sz="1000"/>
              <a:t>, …)</a:t>
            </a:r>
            <a:endParaRPr sz="1000"/>
          </a:p>
        </p:txBody>
      </p:sp>
      <p:cxnSp>
        <p:nvCxnSpPr>
          <p:cNvPr id="606" name="Google Shape;606;p100"/>
          <p:cNvCxnSpPr/>
          <p:nvPr/>
        </p:nvCxnSpPr>
        <p:spPr>
          <a:xfrm>
            <a:off x="5874225" y="1650350"/>
            <a:ext cx="1200" cy="1993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01"/>
          <p:cNvSpPr txBox="1"/>
          <p:nvPr/>
        </p:nvSpPr>
        <p:spPr>
          <a:xfrm>
            <a:off x="628650" y="273850"/>
            <a:ext cx="7949100" cy="532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Feedback sociale secretariaten</a:t>
            </a:r>
            <a:endParaRPr sz="3200" b="1"/>
          </a:p>
        </p:txBody>
      </p:sp>
      <p:sp>
        <p:nvSpPr>
          <p:cNvPr id="612" name="Google Shape;612;p101"/>
          <p:cNvSpPr txBox="1"/>
          <p:nvPr/>
        </p:nvSpPr>
        <p:spPr>
          <a:xfrm>
            <a:off x="1283725" y="1168950"/>
            <a:ext cx="7949100" cy="1402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b="1"/>
              <a:t>Feedback</a:t>
            </a:r>
            <a:endParaRPr sz="1200" b="1"/>
          </a:p>
          <a:p>
            <a:pPr marL="0" marR="0" lvl="0" indent="0" algn="l" rtl="0">
              <a:lnSpc>
                <a:spcPct val="100000"/>
              </a:lnSpc>
              <a:spcBef>
                <a:spcPts val="0"/>
              </a:spcBef>
              <a:spcAft>
                <a:spcPts val="0"/>
              </a:spcAft>
              <a:buNone/>
            </a:pPr>
            <a:endParaRPr sz="1200" b="1"/>
          </a:p>
          <a:p>
            <a:pPr marL="457200" marR="0" lvl="0" indent="-304800" algn="l" rtl="0">
              <a:lnSpc>
                <a:spcPct val="100000"/>
              </a:lnSpc>
              <a:spcBef>
                <a:spcPts val="0"/>
              </a:spcBef>
              <a:spcAft>
                <a:spcPts val="0"/>
              </a:spcAft>
              <a:buSzPts val="1200"/>
              <a:buChar char="●"/>
            </a:pPr>
            <a:r>
              <a:rPr lang="en" sz="1200"/>
              <a:t>Commissies in de vorm van premies worden doorgaans apart opgenomen in de loonbrief</a:t>
            </a:r>
            <a:endParaRPr sz="1200"/>
          </a:p>
          <a:p>
            <a:pPr marL="457200" marR="0" lvl="0" indent="0" algn="l" rtl="0">
              <a:lnSpc>
                <a:spcPct val="100000"/>
              </a:lnSpc>
              <a:spcBef>
                <a:spcPts val="0"/>
              </a:spcBef>
              <a:spcAft>
                <a:spcPts val="0"/>
              </a:spcAft>
              <a:buNone/>
            </a:pPr>
            <a:endParaRPr sz="1200"/>
          </a:p>
          <a:p>
            <a:pPr marL="457200" lvl="0" indent="-304800" algn="l" rtl="0">
              <a:spcBef>
                <a:spcPts val="0"/>
              </a:spcBef>
              <a:spcAft>
                <a:spcPts val="0"/>
              </a:spcAft>
              <a:buSzPts val="1200"/>
              <a:buChar char="●"/>
            </a:pPr>
            <a:r>
              <a:rPr lang="en" sz="1200"/>
              <a:t>Het begrip Overeenkomst lijkt overbodig in combinatie met Tewerkstellingsbreuk</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Maaltijdcheques maken een deel uit van Arbeidsloon. Is het nuttig om deze toe te voegen?</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Periodiciteit Verloning kan potentieel verschillen per element op de loonbrief</a:t>
            </a: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r>
              <a:rPr lang="en" sz="1200" b="1"/>
              <a:t>Openstaande vragen</a:t>
            </a:r>
            <a:endParaRPr sz="1200" b="1"/>
          </a:p>
          <a:p>
            <a:pPr marL="0" marR="0" lvl="0" indent="0" algn="l" rtl="0">
              <a:lnSpc>
                <a:spcPct val="100000"/>
              </a:lnSpc>
              <a:spcBef>
                <a:spcPts val="0"/>
              </a:spcBef>
              <a:spcAft>
                <a:spcPts val="0"/>
              </a:spcAft>
              <a:buNone/>
            </a:pPr>
            <a:endParaRPr sz="1200" b="1"/>
          </a:p>
          <a:p>
            <a:pPr marL="457200" marR="0" lvl="0" indent="-304800" algn="l" rtl="0">
              <a:lnSpc>
                <a:spcPct val="100000"/>
              </a:lnSpc>
              <a:spcBef>
                <a:spcPts val="0"/>
              </a:spcBef>
              <a:spcAft>
                <a:spcPts val="0"/>
              </a:spcAft>
              <a:buSzPts val="1200"/>
              <a:buChar char="●"/>
            </a:pPr>
            <a:r>
              <a:rPr lang="en" sz="1200"/>
              <a:t>Het onderscheid Schuldbemiddeling - Looninhouding - Loonbeslag wordt intern onderzocht door de sociale secretariaten</a:t>
            </a:r>
            <a:endParaRPr sz="1200"/>
          </a:p>
          <a:p>
            <a:pPr marL="457200" marR="0" lvl="0" indent="0" algn="l" rtl="0">
              <a:lnSpc>
                <a:spcPct val="100000"/>
              </a:lnSpc>
              <a:spcBef>
                <a:spcPts val="0"/>
              </a:spcBef>
              <a:spcAft>
                <a:spcPts val="0"/>
              </a:spcAft>
              <a:buNone/>
            </a:pPr>
            <a:endParaRPr sz="1200"/>
          </a:p>
          <a:p>
            <a:pPr marL="457200" marR="0" lvl="0" indent="-304800" algn="l" rtl="0">
              <a:lnSpc>
                <a:spcPct val="100000"/>
              </a:lnSpc>
              <a:spcBef>
                <a:spcPts val="0"/>
              </a:spcBef>
              <a:spcAft>
                <a:spcPts val="0"/>
              </a:spcAft>
              <a:buSzPts val="1200"/>
              <a:buChar char="●"/>
            </a:pPr>
            <a:r>
              <a:rPr lang="en" sz="1200"/>
              <a:t>Een overzicht van de verschillende Statuten wordt nog bezorgd door de sociale secretariaten</a:t>
            </a:r>
            <a:endParaRPr sz="1200"/>
          </a:p>
          <a:p>
            <a:pPr marL="0" lvl="0" indent="0" algn="l" rtl="0">
              <a:spcBef>
                <a:spcPts val="0"/>
              </a:spcBef>
              <a:spcAft>
                <a:spcPts val="0"/>
              </a:spcAft>
              <a:buNone/>
            </a:pPr>
            <a:endParaRPr sz="1000"/>
          </a:p>
        </p:txBody>
      </p:sp>
      <p:grpSp>
        <p:nvGrpSpPr>
          <p:cNvPr id="613" name="Google Shape;613;p101"/>
          <p:cNvGrpSpPr/>
          <p:nvPr/>
        </p:nvGrpSpPr>
        <p:grpSpPr>
          <a:xfrm>
            <a:off x="628650" y="3156105"/>
            <a:ext cx="457199" cy="451340"/>
            <a:chOff x="944563" y="1958975"/>
            <a:chExt cx="123825" cy="122238"/>
          </a:xfrm>
        </p:grpSpPr>
        <p:sp>
          <p:nvSpPr>
            <p:cNvPr id="614" name="Google Shape;614;p101"/>
            <p:cNvSpPr/>
            <p:nvPr/>
          </p:nvSpPr>
          <p:spPr>
            <a:xfrm>
              <a:off x="944563" y="1958975"/>
              <a:ext cx="123825" cy="122238"/>
            </a:xfrm>
            <a:custGeom>
              <a:avLst/>
              <a:gdLst/>
              <a:ahLst/>
              <a:cxnLst/>
              <a:rect l="l" t="t" r="r" b="b"/>
              <a:pathLst>
                <a:path w="78" h="77" extrusionOk="0">
                  <a:moveTo>
                    <a:pt x="0" y="0"/>
                  </a:moveTo>
                  <a:lnTo>
                    <a:pt x="0" y="77"/>
                  </a:lnTo>
                  <a:lnTo>
                    <a:pt x="78" y="77"/>
                  </a:lnTo>
                  <a:lnTo>
                    <a:pt x="78" y="0"/>
                  </a:lnTo>
                  <a:lnTo>
                    <a:pt x="0" y="0"/>
                  </a:lnTo>
                  <a:close/>
                  <a:moveTo>
                    <a:pt x="75" y="74"/>
                  </a:moveTo>
                  <a:lnTo>
                    <a:pt x="4" y="74"/>
                  </a:lnTo>
                  <a:lnTo>
                    <a:pt x="4" y="3"/>
                  </a:lnTo>
                  <a:lnTo>
                    <a:pt x="75" y="3"/>
                  </a:lnTo>
                  <a:lnTo>
                    <a:pt x="75" y="7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5" name="Google Shape;615;p101"/>
            <p:cNvSpPr/>
            <p:nvPr/>
          </p:nvSpPr>
          <p:spPr>
            <a:xfrm>
              <a:off x="965200" y="1973263"/>
              <a:ext cx="82550" cy="87313"/>
            </a:xfrm>
            <a:custGeom>
              <a:avLst/>
              <a:gdLst/>
              <a:ahLst/>
              <a:cxnLst/>
              <a:rect l="l" t="t" r="r" b="b"/>
              <a:pathLst>
                <a:path w="382" h="412" extrusionOk="0">
                  <a:moveTo>
                    <a:pt x="235" y="35"/>
                  </a:moveTo>
                  <a:cubicBezTo>
                    <a:pt x="230" y="59"/>
                    <a:pt x="230" y="59"/>
                    <a:pt x="230" y="59"/>
                  </a:cubicBezTo>
                  <a:cubicBezTo>
                    <a:pt x="303" y="77"/>
                    <a:pt x="357" y="143"/>
                    <a:pt x="357" y="221"/>
                  </a:cubicBezTo>
                  <a:cubicBezTo>
                    <a:pt x="357" y="313"/>
                    <a:pt x="283" y="387"/>
                    <a:pt x="191" y="387"/>
                  </a:cubicBezTo>
                  <a:cubicBezTo>
                    <a:pt x="99" y="387"/>
                    <a:pt x="25" y="313"/>
                    <a:pt x="25" y="221"/>
                  </a:cubicBezTo>
                  <a:cubicBezTo>
                    <a:pt x="25" y="142"/>
                    <a:pt x="80" y="76"/>
                    <a:pt x="154" y="59"/>
                  </a:cubicBezTo>
                  <a:cubicBezTo>
                    <a:pt x="138" y="82"/>
                    <a:pt x="138" y="82"/>
                    <a:pt x="138" y="82"/>
                  </a:cubicBezTo>
                  <a:cubicBezTo>
                    <a:pt x="158" y="96"/>
                    <a:pt x="158" y="96"/>
                    <a:pt x="158" y="96"/>
                  </a:cubicBezTo>
                  <a:cubicBezTo>
                    <a:pt x="198" y="39"/>
                    <a:pt x="198" y="39"/>
                    <a:pt x="198" y="39"/>
                  </a:cubicBezTo>
                  <a:cubicBezTo>
                    <a:pt x="141" y="0"/>
                    <a:pt x="141" y="0"/>
                    <a:pt x="141" y="0"/>
                  </a:cubicBezTo>
                  <a:cubicBezTo>
                    <a:pt x="127" y="20"/>
                    <a:pt x="127" y="20"/>
                    <a:pt x="127" y="20"/>
                  </a:cubicBezTo>
                  <a:cubicBezTo>
                    <a:pt x="148" y="35"/>
                    <a:pt x="148" y="35"/>
                    <a:pt x="148" y="35"/>
                  </a:cubicBezTo>
                  <a:cubicBezTo>
                    <a:pt x="63" y="55"/>
                    <a:pt x="0" y="130"/>
                    <a:pt x="0" y="221"/>
                  </a:cubicBezTo>
                  <a:cubicBezTo>
                    <a:pt x="0" y="326"/>
                    <a:pt x="86" y="412"/>
                    <a:pt x="191" y="412"/>
                  </a:cubicBezTo>
                  <a:cubicBezTo>
                    <a:pt x="296" y="412"/>
                    <a:pt x="382" y="326"/>
                    <a:pt x="382" y="221"/>
                  </a:cubicBezTo>
                  <a:cubicBezTo>
                    <a:pt x="382" y="131"/>
                    <a:pt x="319" y="55"/>
                    <a:pt x="235" y="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16" name="Google Shape;616;p101"/>
          <p:cNvGrpSpPr/>
          <p:nvPr/>
        </p:nvGrpSpPr>
        <p:grpSpPr>
          <a:xfrm>
            <a:off x="578775" y="1168947"/>
            <a:ext cx="457150" cy="457157"/>
            <a:chOff x="4143375" y="39688"/>
            <a:chExt cx="1338263" cy="1339849"/>
          </a:xfrm>
        </p:grpSpPr>
        <p:sp>
          <p:nvSpPr>
            <p:cNvPr id="617" name="Google Shape;617;p101"/>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8" name="Google Shape;618;p101"/>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9" name="Google Shape;619;p101"/>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0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 sz="3200" b="1"/>
              <a:t>Hoe ziet de planning eruit?</a:t>
            </a:r>
            <a:endParaRPr sz="3200" b="1"/>
          </a:p>
          <a:p>
            <a:pPr marL="0" marR="0" lvl="0" indent="0" algn="l" rtl="0">
              <a:lnSpc>
                <a:spcPct val="100000"/>
              </a:lnSpc>
              <a:spcBef>
                <a:spcPts val="0"/>
              </a:spcBef>
              <a:spcAft>
                <a:spcPts val="0"/>
              </a:spcAft>
              <a:buNone/>
            </a:pPr>
            <a:r>
              <a:rPr lang="en" sz="2500" b="1" i="1">
                <a:solidFill>
                  <a:schemeClr val="dk1"/>
                </a:solidFill>
              </a:rPr>
              <a:t>OSLO-traject</a:t>
            </a:r>
            <a:endParaRPr sz="2500" b="1" i="1">
              <a:solidFill>
                <a:schemeClr val="dk1"/>
              </a:solidFill>
            </a:endParaRPr>
          </a:p>
        </p:txBody>
      </p:sp>
      <p:sp>
        <p:nvSpPr>
          <p:cNvPr id="625" name="Google Shape;625;p102"/>
          <p:cNvSpPr/>
          <p:nvPr/>
        </p:nvSpPr>
        <p:spPr>
          <a:xfrm>
            <a:off x="849830" y="3400678"/>
            <a:ext cx="1271400" cy="323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6" name="Google Shape;626;p102"/>
          <p:cNvSpPr txBox="1"/>
          <p:nvPr/>
        </p:nvSpPr>
        <p:spPr>
          <a:xfrm>
            <a:off x="745175" y="1385625"/>
            <a:ext cx="7483800" cy="6150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en" sz="1300"/>
              <a:t>Start: 16/09/2021</a:t>
            </a:r>
            <a:endParaRPr sz="1300"/>
          </a:p>
          <a:p>
            <a:pPr marL="457200" lvl="0" indent="-311150" algn="l" rtl="0">
              <a:lnSpc>
                <a:spcPct val="115000"/>
              </a:lnSpc>
              <a:spcBef>
                <a:spcPts val="0"/>
              </a:spcBef>
              <a:spcAft>
                <a:spcPts val="0"/>
              </a:spcAft>
              <a:buSzPts val="1300"/>
              <a:buChar char="●"/>
            </a:pPr>
            <a:r>
              <a:rPr lang="en" sz="1300"/>
              <a:t>Duur: +/- 4 maanden</a:t>
            </a:r>
            <a:endParaRPr sz="1300"/>
          </a:p>
        </p:txBody>
      </p:sp>
      <p:grpSp>
        <p:nvGrpSpPr>
          <p:cNvPr id="627" name="Google Shape;627;p102"/>
          <p:cNvGrpSpPr/>
          <p:nvPr/>
        </p:nvGrpSpPr>
        <p:grpSpPr>
          <a:xfrm>
            <a:off x="7668772" y="2295491"/>
            <a:ext cx="1474927" cy="1530490"/>
            <a:chOff x="3048000" y="2295578"/>
            <a:chExt cx="1524000" cy="2847953"/>
          </a:xfrm>
        </p:grpSpPr>
        <p:grpSp>
          <p:nvGrpSpPr>
            <p:cNvPr id="628" name="Google Shape;628;p102"/>
            <p:cNvGrpSpPr/>
            <p:nvPr/>
          </p:nvGrpSpPr>
          <p:grpSpPr>
            <a:xfrm>
              <a:off x="3048000" y="2295578"/>
              <a:ext cx="1524000" cy="2847953"/>
              <a:chOff x="0" y="2295575"/>
              <a:chExt cx="1524000" cy="2837455"/>
            </a:xfrm>
          </p:grpSpPr>
          <p:sp>
            <p:nvSpPr>
              <p:cNvPr id="629" name="Google Shape;629;p102"/>
              <p:cNvSpPr/>
              <p:nvPr/>
            </p:nvSpPr>
            <p:spPr>
              <a:xfrm>
                <a:off x="0" y="2823930"/>
                <a:ext cx="1524000" cy="2309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02"/>
              <p:cNvSpPr/>
              <p:nvPr/>
            </p:nvSpPr>
            <p:spPr>
              <a:xfrm>
                <a:off x="0" y="2295575"/>
                <a:ext cx="1524000" cy="537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102"/>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5E5E5E"/>
                  </a:solidFill>
                  <a:latin typeface="Roboto"/>
                  <a:ea typeface="Roboto"/>
                  <a:cs typeface="Roboto"/>
                  <a:sym typeface="Roboto"/>
                </a:rPr>
                <a:t>Start publieke review periode</a:t>
              </a:r>
              <a:endParaRPr sz="1100" b="1">
                <a:solidFill>
                  <a:srgbClr val="5E5E5E"/>
                </a:solidFill>
                <a:latin typeface="Roboto"/>
                <a:ea typeface="Roboto"/>
                <a:cs typeface="Roboto"/>
                <a:sym typeface="Roboto"/>
              </a:endParaRPr>
            </a:p>
          </p:txBody>
        </p:sp>
        <p:sp>
          <p:nvSpPr>
            <p:cNvPr id="632" name="Google Shape;632;p102"/>
            <p:cNvSpPr txBox="1"/>
            <p:nvPr/>
          </p:nvSpPr>
          <p:spPr>
            <a:xfrm>
              <a:off x="3183956" y="2299315"/>
              <a:ext cx="13545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5E5E5E"/>
                  </a:solidFill>
                  <a:latin typeface="Roboto"/>
                  <a:ea typeface="Roboto"/>
                  <a:cs typeface="Roboto"/>
                  <a:sym typeface="Roboto"/>
                </a:rPr>
                <a:t>Begin 2022</a:t>
              </a:r>
              <a:endParaRPr sz="1000">
                <a:solidFill>
                  <a:srgbClr val="5E5E5E"/>
                </a:solidFill>
                <a:latin typeface="Roboto"/>
                <a:ea typeface="Roboto"/>
                <a:cs typeface="Roboto"/>
                <a:sym typeface="Roboto"/>
              </a:endParaRPr>
            </a:p>
          </p:txBody>
        </p:sp>
      </p:grpSp>
      <p:grpSp>
        <p:nvGrpSpPr>
          <p:cNvPr id="633" name="Google Shape;633;p102"/>
          <p:cNvGrpSpPr/>
          <p:nvPr/>
        </p:nvGrpSpPr>
        <p:grpSpPr>
          <a:xfrm>
            <a:off x="6193871" y="2295490"/>
            <a:ext cx="1474927" cy="1530492"/>
            <a:chOff x="3048000" y="2295575"/>
            <a:chExt cx="1524000" cy="2847956"/>
          </a:xfrm>
        </p:grpSpPr>
        <p:grpSp>
          <p:nvGrpSpPr>
            <p:cNvPr id="634" name="Google Shape;634;p102"/>
            <p:cNvGrpSpPr/>
            <p:nvPr/>
          </p:nvGrpSpPr>
          <p:grpSpPr>
            <a:xfrm>
              <a:off x="3048000" y="2295578"/>
              <a:ext cx="1524000" cy="2847953"/>
              <a:chOff x="0" y="2295575"/>
              <a:chExt cx="1524000" cy="2837455"/>
            </a:xfrm>
          </p:grpSpPr>
          <p:sp>
            <p:nvSpPr>
              <p:cNvPr id="635" name="Google Shape;635;p102"/>
              <p:cNvSpPr/>
              <p:nvPr/>
            </p:nvSpPr>
            <p:spPr>
              <a:xfrm>
                <a:off x="0" y="2823930"/>
                <a:ext cx="1524000" cy="2309100"/>
              </a:xfrm>
              <a:prstGeom prst="rect">
                <a:avLst/>
              </a:prstGeom>
              <a:solidFill>
                <a:srgbClr val="6B6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02"/>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7" name="Google Shape;637;p102"/>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38" name="Google Shape;638;p102"/>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lt1"/>
                  </a:solidFill>
                  <a:latin typeface="Roboto"/>
                  <a:ea typeface="Roboto"/>
                  <a:cs typeface="Roboto"/>
                  <a:sym typeface="Roboto"/>
                </a:rPr>
                <a:t>Thematische werkgroep 4</a:t>
              </a:r>
              <a:endParaRPr sz="1100" b="1">
                <a:solidFill>
                  <a:schemeClr val="lt1"/>
                </a:solidFill>
                <a:latin typeface="Roboto"/>
                <a:ea typeface="Roboto"/>
                <a:cs typeface="Roboto"/>
                <a:sym typeface="Roboto"/>
              </a:endParaRPr>
            </a:p>
          </p:txBody>
        </p:sp>
        <p:sp>
          <p:nvSpPr>
            <p:cNvPr id="639" name="Google Shape;639;p102"/>
            <p:cNvSpPr txBox="1"/>
            <p:nvPr/>
          </p:nvSpPr>
          <p:spPr>
            <a:xfrm>
              <a:off x="3224536" y="2299316"/>
              <a:ext cx="1070400" cy="33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5E5E5E"/>
                  </a:solidFill>
                  <a:latin typeface="Roboto"/>
                  <a:ea typeface="Roboto"/>
                  <a:cs typeface="Roboto"/>
                  <a:sym typeface="Roboto"/>
                </a:rPr>
                <a:t>21 december</a:t>
              </a:r>
              <a:endParaRPr sz="1000">
                <a:solidFill>
                  <a:srgbClr val="5E5E5E"/>
                </a:solidFill>
                <a:latin typeface="Roboto"/>
                <a:ea typeface="Roboto"/>
                <a:cs typeface="Roboto"/>
                <a:sym typeface="Roboto"/>
              </a:endParaRPr>
            </a:p>
          </p:txBody>
        </p:sp>
      </p:grpSp>
      <p:grpSp>
        <p:nvGrpSpPr>
          <p:cNvPr id="640" name="Google Shape;640;p102"/>
          <p:cNvGrpSpPr/>
          <p:nvPr/>
        </p:nvGrpSpPr>
        <p:grpSpPr>
          <a:xfrm>
            <a:off x="3244070" y="2295490"/>
            <a:ext cx="1474927" cy="1530492"/>
            <a:chOff x="3048000" y="2295575"/>
            <a:chExt cx="1524000" cy="2847956"/>
          </a:xfrm>
        </p:grpSpPr>
        <p:grpSp>
          <p:nvGrpSpPr>
            <p:cNvPr id="641" name="Google Shape;641;p102"/>
            <p:cNvGrpSpPr/>
            <p:nvPr/>
          </p:nvGrpSpPr>
          <p:grpSpPr>
            <a:xfrm>
              <a:off x="3048000" y="2295578"/>
              <a:ext cx="1524000" cy="2847953"/>
              <a:chOff x="0" y="2295575"/>
              <a:chExt cx="1524000" cy="2837455"/>
            </a:xfrm>
          </p:grpSpPr>
          <p:sp>
            <p:nvSpPr>
              <p:cNvPr id="642" name="Google Shape;642;p102"/>
              <p:cNvSpPr/>
              <p:nvPr/>
            </p:nvSpPr>
            <p:spPr>
              <a:xfrm>
                <a:off x="0" y="2823930"/>
                <a:ext cx="1524000" cy="230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43" name="Google Shape;643;p102"/>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4" name="Google Shape;644;p102"/>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45" name="Google Shape;645;p102"/>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lt1"/>
                  </a:solidFill>
                  <a:latin typeface="Roboto"/>
                  <a:ea typeface="Roboto"/>
                  <a:cs typeface="Roboto"/>
                  <a:sym typeface="Roboto"/>
                </a:rPr>
                <a:t>Thematische werkgroep 2</a:t>
              </a:r>
              <a:endParaRPr sz="1100" b="1">
                <a:solidFill>
                  <a:schemeClr val="lt1"/>
                </a:solidFill>
                <a:latin typeface="Roboto"/>
                <a:ea typeface="Roboto"/>
                <a:cs typeface="Roboto"/>
                <a:sym typeface="Roboto"/>
              </a:endParaRPr>
            </a:p>
          </p:txBody>
        </p:sp>
        <p:sp>
          <p:nvSpPr>
            <p:cNvPr id="646" name="Google Shape;646;p102"/>
            <p:cNvSpPr txBox="1"/>
            <p:nvPr/>
          </p:nvSpPr>
          <p:spPr>
            <a:xfrm>
              <a:off x="3224550" y="2299313"/>
              <a:ext cx="8712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1B786E"/>
                  </a:solidFill>
                  <a:latin typeface="Roboto"/>
                  <a:ea typeface="Roboto"/>
                  <a:cs typeface="Roboto"/>
                  <a:sym typeface="Roboto"/>
                </a:rPr>
                <a:t>26 oktober</a:t>
              </a:r>
              <a:endParaRPr sz="1000">
                <a:solidFill>
                  <a:srgbClr val="1B786E"/>
                </a:solidFill>
                <a:latin typeface="Roboto"/>
                <a:ea typeface="Roboto"/>
                <a:cs typeface="Roboto"/>
                <a:sym typeface="Roboto"/>
              </a:endParaRPr>
            </a:p>
          </p:txBody>
        </p:sp>
      </p:grpSp>
      <p:grpSp>
        <p:nvGrpSpPr>
          <p:cNvPr id="647" name="Google Shape;647;p102"/>
          <p:cNvGrpSpPr/>
          <p:nvPr/>
        </p:nvGrpSpPr>
        <p:grpSpPr>
          <a:xfrm>
            <a:off x="1769091" y="2295493"/>
            <a:ext cx="1474877" cy="1530488"/>
            <a:chOff x="1515975" y="2295580"/>
            <a:chExt cx="1525524" cy="2847950"/>
          </a:xfrm>
        </p:grpSpPr>
        <p:sp>
          <p:nvSpPr>
            <p:cNvPr id="648" name="Google Shape;648;p102"/>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02"/>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02"/>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Introductie en Thematische werkgroep 1</a:t>
              </a:r>
              <a:endParaRPr sz="1100" b="1">
                <a:solidFill>
                  <a:srgbClr val="FFFFFF"/>
                </a:solidFill>
                <a:latin typeface="Roboto"/>
                <a:ea typeface="Roboto"/>
                <a:cs typeface="Roboto"/>
                <a:sym typeface="Roboto"/>
              </a:endParaRPr>
            </a:p>
          </p:txBody>
        </p:sp>
        <p:sp>
          <p:nvSpPr>
            <p:cNvPr id="651" name="Google Shape;651;p102"/>
            <p:cNvSpPr txBox="1"/>
            <p:nvPr/>
          </p:nvSpPr>
          <p:spPr>
            <a:xfrm>
              <a:off x="1692701" y="2299314"/>
              <a:ext cx="1116600" cy="2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1B786E"/>
                  </a:solidFill>
                  <a:latin typeface="Roboto"/>
                  <a:ea typeface="Roboto"/>
                  <a:cs typeface="Roboto"/>
                  <a:sym typeface="Roboto"/>
                </a:rPr>
                <a:t>30 september</a:t>
              </a:r>
              <a:endParaRPr sz="1000">
                <a:solidFill>
                  <a:srgbClr val="1B786E"/>
                </a:solidFill>
                <a:latin typeface="Roboto"/>
                <a:ea typeface="Roboto"/>
                <a:cs typeface="Roboto"/>
                <a:sym typeface="Roboto"/>
              </a:endParaRPr>
            </a:p>
          </p:txBody>
        </p:sp>
        <p:cxnSp>
          <p:nvCxnSpPr>
            <p:cNvPr id="652" name="Google Shape;652;p102"/>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grpSp>
        <p:nvGrpSpPr>
          <p:cNvPr id="653" name="Google Shape;653;p102"/>
          <p:cNvGrpSpPr/>
          <p:nvPr/>
        </p:nvGrpSpPr>
        <p:grpSpPr>
          <a:xfrm>
            <a:off x="303400" y="2295493"/>
            <a:ext cx="1474877" cy="1530488"/>
            <a:chOff x="1515975" y="2295580"/>
            <a:chExt cx="1525524" cy="2847950"/>
          </a:xfrm>
        </p:grpSpPr>
        <p:sp>
          <p:nvSpPr>
            <p:cNvPr id="654" name="Google Shape;654;p102"/>
            <p:cNvSpPr/>
            <p:nvPr/>
          </p:nvSpPr>
          <p:spPr>
            <a:xfrm>
              <a:off x="1515975" y="2823930"/>
              <a:ext cx="1525500" cy="2319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02"/>
            <p:cNvSpPr/>
            <p:nvPr/>
          </p:nvSpPr>
          <p:spPr>
            <a:xfrm>
              <a:off x="1515975" y="2295580"/>
              <a:ext cx="15255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02"/>
            <p:cNvSpPr txBox="1"/>
            <p:nvPr/>
          </p:nvSpPr>
          <p:spPr>
            <a:xfrm>
              <a:off x="1692702" y="3050055"/>
              <a:ext cx="11721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Business werkgroep</a:t>
              </a:r>
              <a:endParaRPr sz="1100" b="1">
                <a:solidFill>
                  <a:srgbClr val="FFFFFF"/>
                </a:solidFill>
                <a:latin typeface="Roboto"/>
                <a:ea typeface="Roboto"/>
                <a:cs typeface="Roboto"/>
                <a:sym typeface="Roboto"/>
              </a:endParaRPr>
            </a:p>
          </p:txBody>
        </p:sp>
        <p:sp>
          <p:nvSpPr>
            <p:cNvPr id="657" name="Google Shape;657;p102"/>
            <p:cNvSpPr txBox="1"/>
            <p:nvPr/>
          </p:nvSpPr>
          <p:spPr>
            <a:xfrm>
              <a:off x="1692689" y="2299314"/>
              <a:ext cx="11721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1B786E"/>
                  </a:solidFill>
                  <a:latin typeface="Roboto"/>
                  <a:ea typeface="Roboto"/>
                  <a:cs typeface="Roboto"/>
                  <a:sym typeface="Roboto"/>
                </a:rPr>
                <a:t>Voorbereiding</a:t>
              </a:r>
              <a:endParaRPr sz="1000">
                <a:solidFill>
                  <a:srgbClr val="1B786E"/>
                </a:solidFill>
                <a:latin typeface="Roboto"/>
                <a:ea typeface="Roboto"/>
                <a:cs typeface="Roboto"/>
                <a:sym typeface="Roboto"/>
              </a:endParaRPr>
            </a:p>
          </p:txBody>
        </p:sp>
        <p:cxnSp>
          <p:nvCxnSpPr>
            <p:cNvPr id="658" name="Google Shape;658;p102"/>
            <p:cNvCxnSpPr/>
            <p:nvPr/>
          </p:nvCxnSpPr>
          <p:spPr>
            <a:xfrm>
              <a:off x="3041499" y="2295580"/>
              <a:ext cx="0" cy="2837400"/>
            </a:xfrm>
            <a:prstGeom prst="straightConnector1">
              <a:avLst/>
            </a:prstGeom>
            <a:noFill/>
            <a:ln w="9525" cap="flat" cmpd="sng">
              <a:solidFill>
                <a:srgbClr val="83E3D9"/>
              </a:solidFill>
              <a:prstDash val="dot"/>
              <a:round/>
              <a:headEnd type="none" w="sm" len="sm"/>
              <a:tailEnd type="none" w="sm" len="sm"/>
            </a:ln>
          </p:spPr>
        </p:cxnSp>
      </p:grpSp>
      <p:sp>
        <p:nvSpPr>
          <p:cNvPr id="659" name="Google Shape;659;p102"/>
          <p:cNvSpPr/>
          <p:nvPr/>
        </p:nvSpPr>
        <p:spPr>
          <a:xfrm>
            <a:off x="6589238" y="3933600"/>
            <a:ext cx="650400" cy="809700"/>
          </a:xfrm>
          <a:prstGeom prst="upArrow">
            <a:avLst>
              <a:gd name="adj1" fmla="val 50000"/>
              <a:gd name="adj2" fmla="val 50000"/>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2"/>
          <p:cNvSpPr txBox="1"/>
          <p:nvPr/>
        </p:nvSpPr>
        <p:spPr>
          <a:xfrm>
            <a:off x="6488350" y="4743300"/>
            <a:ext cx="153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Vandaag</a:t>
            </a:r>
            <a:endParaRPr/>
          </a:p>
        </p:txBody>
      </p:sp>
      <p:grpSp>
        <p:nvGrpSpPr>
          <p:cNvPr id="661" name="Google Shape;661;p102"/>
          <p:cNvGrpSpPr/>
          <p:nvPr/>
        </p:nvGrpSpPr>
        <p:grpSpPr>
          <a:xfrm>
            <a:off x="4718971" y="2295490"/>
            <a:ext cx="1474927" cy="1530492"/>
            <a:chOff x="3048000" y="2295575"/>
            <a:chExt cx="1524000" cy="2847956"/>
          </a:xfrm>
        </p:grpSpPr>
        <p:grpSp>
          <p:nvGrpSpPr>
            <p:cNvPr id="662" name="Google Shape;662;p102"/>
            <p:cNvGrpSpPr/>
            <p:nvPr/>
          </p:nvGrpSpPr>
          <p:grpSpPr>
            <a:xfrm>
              <a:off x="3048000" y="2295578"/>
              <a:ext cx="1524000" cy="2847953"/>
              <a:chOff x="0" y="2295575"/>
              <a:chExt cx="1524000" cy="2837455"/>
            </a:xfrm>
          </p:grpSpPr>
          <p:sp>
            <p:nvSpPr>
              <p:cNvPr id="663" name="Google Shape;663;p102"/>
              <p:cNvSpPr/>
              <p:nvPr/>
            </p:nvSpPr>
            <p:spPr>
              <a:xfrm>
                <a:off x="0" y="2823930"/>
                <a:ext cx="1524000" cy="230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02"/>
              <p:cNvSpPr/>
              <p:nvPr/>
            </p:nvSpPr>
            <p:spPr>
              <a:xfrm>
                <a:off x="0" y="2295575"/>
                <a:ext cx="1524000" cy="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5" name="Google Shape;665;p102"/>
            <p:cNvCxnSpPr/>
            <p:nvPr/>
          </p:nvCxnSpPr>
          <p:spPr>
            <a:xfrm>
              <a:off x="4572000" y="2295575"/>
              <a:ext cx="0" cy="2837400"/>
            </a:xfrm>
            <a:prstGeom prst="straightConnector1">
              <a:avLst/>
            </a:prstGeom>
            <a:noFill/>
            <a:ln w="9525" cap="flat" cmpd="sng">
              <a:solidFill>
                <a:srgbClr val="D9D9D9"/>
              </a:solidFill>
              <a:prstDash val="dot"/>
              <a:round/>
              <a:headEnd type="none" w="sm" len="sm"/>
              <a:tailEnd type="none" w="sm" len="sm"/>
            </a:ln>
          </p:spPr>
        </p:cxnSp>
        <p:sp>
          <p:nvSpPr>
            <p:cNvPr id="666" name="Google Shape;666;p102"/>
            <p:cNvSpPr txBox="1"/>
            <p:nvPr/>
          </p:nvSpPr>
          <p:spPr>
            <a:xfrm>
              <a:off x="3224536" y="2299315"/>
              <a:ext cx="1088100" cy="2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1B786E"/>
                  </a:solidFill>
                  <a:latin typeface="Roboto"/>
                  <a:ea typeface="Roboto"/>
                  <a:cs typeface="Roboto"/>
                  <a:sym typeface="Roboto"/>
                </a:rPr>
                <a:t>23 november</a:t>
              </a:r>
              <a:endParaRPr sz="1000">
                <a:solidFill>
                  <a:srgbClr val="1B786E"/>
                </a:solidFill>
                <a:latin typeface="Roboto"/>
                <a:ea typeface="Roboto"/>
                <a:cs typeface="Roboto"/>
                <a:sym typeface="Roboto"/>
              </a:endParaRPr>
            </a:p>
          </p:txBody>
        </p:sp>
        <p:sp>
          <p:nvSpPr>
            <p:cNvPr id="667" name="Google Shape;667;p102"/>
            <p:cNvSpPr txBox="1"/>
            <p:nvPr/>
          </p:nvSpPr>
          <p:spPr>
            <a:xfrm>
              <a:off x="3224550" y="3050050"/>
              <a:ext cx="1170900" cy="6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lt1"/>
                  </a:solidFill>
                  <a:latin typeface="Roboto"/>
                  <a:ea typeface="Roboto"/>
                  <a:cs typeface="Roboto"/>
                  <a:sym typeface="Roboto"/>
                </a:rPr>
                <a:t>Thematische werkgroep 3</a:t>
              </a:r>
              <a:endParaRPr sz="1100" b="1">
                <a:solidFill>
                  <a:schemeClr val="lt1"/>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2612</Words>
  <Application>Microsoft Office PowerPoint</Application>
  <PresentationFormat>On-screen Show (16:9)</PresentationFormat>
  <Paragraphs>481</Paragraphs>
  <Slides>46</Slides>
  <Notes>46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46</vt:i4>
      </vt:variant>
    </vt:vector>
  </HeadingPairs>
  <TitlesOfParts>
    <vt:vector size="60" baseType="lpstr">
      <vt:lpstr>Noto Sans Symbols</vt:lpstr>
      <vt:lpstr>Proxima Nova Extrabold</vt:lpstr>
      <vt:lpstr>Arial</vt:lpstr>
      <vt:lpstr>Courier New</vt:lpstr>
      <vt:lpstr>Proxima Nova Semibold</vt:lpstr>
      <vt:lpstr>Proxima Nova</vt:lpstr>
      <vt:lpstr>Calibri</vt:lpstr>
      <vt:lpstr>Georgia</vt:lpstr>
      <vt:lpstr>Roboto</vt:lpstr>
      <vt:lpstr>Simple Light</vt:lpstr>
      <vt:lpstr>4_Presentatie_verbeelding werkt - kopie</vt: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Samenvatting van de vorige workshop  </vt:lpstr>
      <vt:lpstr>PowerPoint Presentation</vt:lpstr>
      <vt:lpstr>PowerPoint Presentation</vt:lpstr>
      <vt:lpstr>PowerPoint Presentation</vt:lpstr>
      <vt:lpstr>Voorstelling nieuwe iteratie datamodel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Uitgebreide use case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Openstaande vragen </vt:lpstr>
      <vt:lpstr>PowerPoint Presentation</vt:lpstr>
      <vt:lpstr>PowerPoint Presentation</vt:lpstr>
      <vt:lpstr>PowerPoint Presentation</vt:lpstr>
      <vt:lpstr>PowerPoint Presentation</vt:lpstr>
      <vt:lpstr>PowerPoint Presentation</vt:lpstr>
      <vt:lpstr>Q&amp;A </vt:lpstr>
      <vt:lpstr>PowerPoint Presentation</vt:lpstr>
      <vt:lpstr>Volgende stappen </vt:lpstr>
      <vt:lpstr>PowerPoint Presentation</vt:lpstr>
      <vt:lpstr>PowerPoint Presentation</vt:lpstr>
      <vt:lpstr>PowerPoint Presentation</vt:lpstr>
      <vt:lpstr>Bedankt!</vt:lpstr>
      <vt:lpstr>Annex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 De Rore</dc:creator>
  <cp:lastModifiedBy>Eva De Rore (BE)</cp:lastModifiedBy>
  <cp:revision>2</cp:revision>
  <dcterms:modified xsi:type="dcterms:W3CDTF">2022-01-05T16:32:36Z</dcterms:modified>
</cp:coreProperties>
</file>